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71" r:id="rId2"/>
    <p:sldId id="272" r:id="rId3"/>
    <p:sldId id="273" r:id="rId4"/>
    <p:sldId id="274" r:id="rId5"/>
    <p:sldId id="275" r:id="rId6"/>
    <p:sldId id="289" r:id="rId7"/>
    <p:sldId id="290" r:id="rId8"/>
    <p:sldId id="336" r:id="rId9"/>
    <p:sldId id="291" r:id="rId10"/>
    <p:sldId id="292" r:id="rId11"/>
    <p:sldId id="257" r:id="rId12"/>
    <p:sldId id="258" r:id="rId13"/>
    <p:sldId id="259" r:id="rId14"/>
    <p:sldId id="260" r:id="rId15"/>
    <p:sldId id="261" r:id="rId16"/>
    <p:sldId id="264" r:id="rId17"/>
    <p:sldId id="265" r:id="rId18"/>
    <p:sldId id="266" r:id="rId19"/>
    <p:sldId id="267" r:id="rId20"/>
    <p:sldId id="268" r:id="rId21"/>
    <p:sldId id="269" r:id="rId22"/>
    <p:sldId id="270" r:id="rId23"/>
    <p:sldId id="263" r:id="rId24"/>
    <p:sldId id="328" r:id="rId25"/>
    <p:sldId id="319" r:id="rId26"/>
    <p:sldId id="282" r:id="rId27"/>
    <p:sldId id="296" r:id="rId28"/>
    <p:sldId id="320" r:id="rId29"/>
    <p:sldId id="295" r:id="rId30"/>
    <p:sldId id="315" r:id="rId31"/>
    <p:sldId id="316" r:id="rId32"/>
    <p:sldId id="335" r:id="rId33"/>
    <p:sldId id="321" r:id="rId34"/>
    <p:sldId id="322" r:id="rId35"/>
    <p:sldId id="323" r:id="rId36"/>
    <p:sldId id="324" r:id="rId37"/>
    <p:sldId id="325" r:id="rId38"/>
    <p:sldId id="326" r:id="rId39"/>
    <p:sldId id="313" r:id="rId40"/>
    <p:sldId id="314" r:id="rId41"/>
    <p:sldId id="276" r:id="rId42"/>
    <p:sldId id="278" r:id="rId43"/>
    <p:sldId id="286" r:id="rId44"/>
    <p:sldId id="329" r:id="rId45"/>
    <p:sldId id="331" r:id="rId46"/>
    <p:sldId id="330" r:id="rId47"/>
    <p:sldId id="332" r:id="rId48"/>
    <p:sldId id="333" r:id="rId49"/>
    <p:sldId id="338" r:id="rId50"/>
    <p:sldId id="337" r:id="rId51"/>
    <p:sldId id="293" r:id="rId52"/>
    <p:sldId id="280" r:id="rId53"/>
    <p:sldId id="31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90FBF6-C1B8-4C03-AA21-1328345FC7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EE34A91-FDB5-4DE8-ABA7-09218CE788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611B25-BFF7-459B-891B-8D33477FE37B}" type="datetimeFigureOut">
              <a:rPr lang="en-US" smtClean="0"/>
              <a:t>10/6/2019</a:t>
            </a:fld>
            <a:endParaRPr lang="en-US"/>
          </a:p>
        </p:txBody>
      </p:sp>
      <p:sp>
        <p:nvSpPr>
          <p:cNvPr id="4" name="Footer Placeholder 3">
            <a:extLst>
              <a:ext uri="{FF2B5EF4-FFF2-40B4-BE49-F238E27FC236}">
                <a16:creationId xmlns:a16="http://schemas.microsoft.com/office/drawing/2014/main" id="{5224C77A-CCA4-4F21-B4CB-1419BEF912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B57F2D-22EB-4241-9952-71AB68673B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702EA9-91A1-4F9B-8009-A9B4E71FCA4B}" type="slidenum">
              <a:rPr lang="en-US" smtClean="0"/>
              <a:t>‹#›</a:t>
            </a:fld>
            <a:endParaRPr lang="en-US"/>
          </a:p>
        </p:txBody>
      </p:sp>
    </p:spTree>
    <p:extLst>
      <p:ext uri="{BB962C8B-B14F-4D97-AF65-F5344CB8AC3E}">
        <p14:creationId xmlns:p14="http://schemas.microsoft.com/office/powerpoint/2010/main" val="15409816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B4F83-13EF-4661-81C9-51C1D83825C2}" type="datetimeFigureOut">
              <a:rPr lang="en-US" smtClean="0"/>
              <a:t>10/6/2019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07275-D164-4DA1-89C3-ADEA2010C7CB}" type="slidenum">
              <a:rPr lang="en-US" smtClean="0"/>
              <a:t>‹#›</a:t>
            </a:fld>
            <a:endParaRPr lang="en-US"/>
          </a:p>
        </p:txBody>
      </p:sp>
    </p:spTree>
    <p:extLst>
      <p:ext uri="{BB962C8B-B14F-4D97-AF65-F5344CB8AC3E}">
        <p14:creationId xmlns:p14="http://schemas.microsoft.com/office/powerpoint/2010/main" val="17484809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30C5DA-CDC1-4949-8644-A7D577E66A7F}"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0364-2426-4708-AA9F-FE84C0081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839E5-6DDC-46EB-9CE4-53B8A1EB1B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6FD482-E5DD-4ED8-9F5B-C7B8E5C3AA51}"/>
              </a:ext>
            </a:extLst>
          </p:cNvPr>
          <p:cNvSpPr>
            <a:spLocks noGrp="1"/>
          </p:cNvSpPr>
          <p:nvPr>
            <p:ph type="dt" sz="half" idx="10"/>
          </p:nvPr>
        </p:nvSpPr>
        <p:spPr/>
        <p:txBody>
          <a:bodyPr/>
          <a:lstStyle/>
          <a:p>
            <a:fld id="{E84D909E-2A24-4DAB-8211-BD169BA4BF70}" type="datetime1">
              <a:rPr lang="en-US" smtClean="0"/>
              <a:t>10/6/2019</a:t>
            </a:fld>
            <a:endParaRPr lang="en-US"/>
          </a:p>
        </p:txBody>
      </p:sp>
      <p:sp>
        <p:nvSpPr>
          <p:cNvPr id="5" name="Footer Placeholder 4">
            <a:extLst>
              <a:ext uri="{FF2B5EF4-FFF2-40B4-BE49-F238E27FC236}">
                <a16:creationId xmlns:a16="http://schemas.microsoft.com/office/drawing/2014/main" id="{57D7F8B8-7C32-4C7D-B31A-F441C8BBB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BCFE2B-9044-4F01-AA97-5011F9E3BDFD}"/>
              </a:ext>
            </a:extLst>
          </p:cNvPr>
          <p:cNvSpPr>
            <a:spLocks noGrp="1"/>
          </p:cNvSpPr>
          <p:nvPr>
            <p:ph type="sldNum" sz="quarter" idx="12"/>
          </p:nvPr>
        </p:nvSpPr>
        <p:spPr/>
        <p:txBody>
          <a:bodyPr/>
          <a:lstStyle/>
          <a:p>
            <a:fld id="{7751A071-7154-4D55-9626-BED70B47E51E}" type="slidenum">
              <a:rPr lang="en-US" smtClean="0"/>
              <a:t>‹#›</a:t>
            </a:fld>
            <a:endParaRPr lang="en-US"/>
          </a:p>
        </p:txBody>
      </p:sp>
    </p:spTree>
    <p:extLst>
      <p:ext uri="{BB962C8B-B14F-4D97-AF65-F5344CB8AC3E}">
        <p14:creationId xmlns:p14="http://schemas.microsoft.com/office/powerpoint/2010/main" val="2509264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F8EB-621D-416F-A68F-D92F8A8FFF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A16622-28F8-400F-A949-1D0CC0E7B0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73D6E-76DE-400E-90DC-2924374CDEC6}"/>
              </a:ext>
            </a:extLst>
          </p:cNvPr>
          <p:cNvSpPr>
            <a:spLocks noGrp="1"/>
          </p:cNvSpPr>
          <p:nvPr>
            <p:ph type="dt" sz="half" idx="10"/>
          </p:nvPr>
        </p:nvSpPr>
        <p:spPr/>
        <p:txBody>
          <a:bodyPr/>
          <a:lstStyle/>
          <a:p>
            <a:fld id="{0A40C6CF-B887-4618-A1DE-4ADEA43816D8}" type="datetime1">
              <a:rPr lang="en-US" smtClean="0"/>
              <a:t>10/6/2019</a:t>
            </a:fld>
            <a:endParaRPr lang="en-US"/>
          </a:p>
        </p:txBody>
      </p:sp>
      <p:sp>
        <p:nvSpPr>
          <p:cNvPr id="5" name="Footer Placeholder 4">
            <a:extLst>
              <a:ext uri="{FF2B5EF4-FFF2-40B4-BE49-F238E27FC236}">
                <a16:creationId xmlns:a16="http://schemas.microsoft.com/office/drawing/2014/main" id="{A385F4C7-BEA3-4E7D-ADE5-1C5F8B854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587C5-323B-4998-8236-1DAF7E1BDE03}"/>
              </a:ext>
            </a:extLst>
          </p:cNvPr>
          <p:cNvSpPr>
            <a:spLocks noGrp="1"/>
          </p:cNvSpPr>
          <p:nvPr>
            <p:ph type="sldNum" sz="quarter" idx="12"/>
          </p:nvPr>
        </p:nvSpPr>
        <p:spPr/>
        <p:txBody>
          <a:bodyPr/>
          <a:lstStyle/>
          <a:p>
            <a:fld id="{7751A071-7154-4D55-9626-BED70B47E51E}" type="slidenum">
              <a:rPr lang="en-US" smtClean="0"/>
              <a:t>‹#›</a:t>
            </a:fld>
            <a:endParaRPr lang="en-US"/>
          </a:p>
        </p:txBody>
      </p:sp>
    </p:spTree>
    <p:extLst>
      <p:ext uri="{BB962C8B-B14F-4D97-AF65-F5344CB8AC3E}">
        <p14:creationId xmlns:p14="http://schemas.microsoft.com/office/powerpoint/2010/main" val="2483582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EDD47F-FC16-4AB2-9ABB-C8C0CD0AB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89DA28-5075-4A7D-AF08-DF643CBC1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0F89F-64B7-4224-8594-626294258CB4}"/>
              </a:ext>
            </a:extLst>
          </p:cNvPr>
          <p:cNvSpPr>
            <a:spLocks noGrp="1"/>
          </p:cNvSpPr>
          <p:nvPr>
            <p:ph type="dt" sz="half" idx="10"/>
          </p:nvPr>
        </p:nvSpPr>
        <p:spPr/>
        <p:txBody>
          <a:bodyPr/>
          <a:lstStyle/>
          <a:p>
            <a:fld id="{1E377754-243F-4018-88A5-D6BEE05A7340}" type="datetime1">
              <a:rPr lang="en-US" smtClean="0"/>
              <a:t>10/6/2019</a:t>
            </a:fld>
            <a:endParaRPr lang="en-US"/>
          </a:p>
        </p:txBody>
      </p:sp>
      <p:sp>
        <p:nvSpPr>
          <p:cNvPr id="5" name="Footer Placeholder 4">
            <a:extLst>
              <a:ext uri="{FF2B5EF4-FFF2-40B4-BE49-F238E27FC236}">
                <a16:creationId xmlns:a16="http://schemas.microsoft.com/office/drawing/2014/main" id="{AEA19096-632C-45A8-BF82-3EA627F53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BEF2F-FF4E-49A1-962D-BC1A98DC93A4}"/>
              </a:ext>
            </a:extLst>
          </p:cNvPr>
          <p:cNvSpPr>
            <a:spLocks noGrp="1"/>
          </p:cNvSpPr>
          <p:nvPr>
            <p:ph type="sldNum" sz="quarter" idx="12"/>
          </p:nvPr>
        </p:nvSpPr>
        <p:spPr/>
        <p:txBody>
          <a:bodyPr/>
          <a:lstStyle/>
          <a:p>
            <a:fld id="{7751A071-7154-4D55-9626-BED70B47E51E}" type="slidenum">
              <a:rPr lang="en-US" smtClean="0"/>
              <a:t>‹#›</a:t>
            </a:fld>
            <a:endParaRPr lang="en-US"/>
          </a:p>
        </p:txBody>
      </p:sp>
    </p:spTree>
    <p:extLst>
      <p:ext uri="{BB962C8B-B14F-4D97-AF65-F5344CB8AC3E}">
        <p14:creationId xmlns:p14="http://schemas.microsoft.com/office/powerpoint/2010/main" val="89899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A056-421D-474C-91E3-8D674B9B0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962C6-FB49-4BA8-91FB-0AAFCD19FE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42040-3709-4A82-9020-D222DECA7BDF}"/>
              </a:ext>
            </a:extLst>
          </p:cNvPr>
          <p:cNvSpPr>
            <a:spLocks noGrp="1"/>
          </p:cNvSpPr>
          <p:nvPr>
            <p:ph type="dt" sz="half" idx="10"/>
          </p:nvPr>
        </p:nvSpPr>
        <p:spPr/>
        <p:txBody>
          <a:bodyPr/>
          <a:lstStyle/>
          <a:p>
            <a:fld id="{4CB7E5B4-B3AB-4F76-988D-0A218EE0AA3A}" type="datetime1">
              <a:rPr lang="en-US" smtClean="0"/>
              <a:t>10/6/2019</a:t>
            </a:fld>
            <a:endParaRPr lang="en-US"/>
          </a:p>
        </p:txBody>
      </p:sp>
      <p:sp>
        <p:nvSpPr>
          <p:cNvPr id="5" name="Footer Placeholder 4">
            <a:extLst>
              <a:ext uri="{FF2B5EF4-FFF2-40B4-BE49-F238E27FC236}">
                <a16:creationId xmlns:a16="http://schemas.microsoft.com/office/drawing/2014/main" id="{99BF4ADE-4B20-4C54-83AC-A67D2490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8D046-57A4-4130-B156-73B6A0D47546}"/>
              </a:ext>
            </a:extLst>
          </p:cNvPr>
          <p:cNvSpPr>
            <a:spLocks noGrp="1"/>
          </p:cNvSpPr>
          <p:nvPr>
            <p:ph type="sldNum" sz="quarter" idx="12"/>
          </p:nvPr>
        </p:nvSpPr>
        <p:spPr/>
        <p:txBody>
          <a:bodyPr/>
          <a:lstStyle/>
          <a:p>
            <a:fld id="{7751A071-7154-4D55-9626-BED70B47E51E}" type="slidenum">
              <a:rPr lang="en-US" smtClean="0"/>
              <a:t>‹#›</a:t>
            </a:fld>
            <a:endParaRPr lang="en-US"/>
          </a:p>
        </p:txBody>
      </p:sp>
    </p:spTree>
    <p:extLst>
      <p:ext uri="{BB962C8B-B14F-4D97-AF65-F5344CB8AC3E}">
        <p14:creationId xmlns:p14="http://schemas.microsoft.com/office/powerpoint/2010/main" val="3123465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73AE-0E09-4E6B-93F0-DB913B61C7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F8B8E3-CFEE-4600-A7F7-3C816FD833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9C3E3E-470B-4371-ACCB-E652ACDAD068}"/>
              </a:ext>
            </a:extLst>
          </p:cNvPr>
          <p:cNvSpPr>
            <a:spLocks noGrp="1"/>
          </p:cNvSpPr>
          <p:nvPr>
            <p:ph type="dt" sz="half" idx="10"/>
          </p:nvPr>
        </p:nvSpPr>
        <p:spPr/>
        <p:txBody>
          <a:bodyPr/>
          <a:lstStyle/>
          <a:p>
            <a:fld id="{2A0B54F2-3F52-49D1-91B2-B34DB7EBED79}" type="datetime1">
              <a:rPr lang="en-US" smtClean="0"/>
              <a:t>10/6/2019</a:t>
            </a:fld>
            <a:endParaRPr lang="en-US"/>
          </a:p>
        </p:txBody>
      </p:sp>
      <p:sp>
        <p:nvSpPr>
          <p:cNvPr id="5" name="Footer Placeholder 4">
            <a:extLst>
              <a:ext uri="{FF2B5EF4-FFF2-40B4-BE49-F238E27FC236}">
                <a16:creationId xmlns:a16="http://schemas.microsoft.com/office/drawing/2014/main" id="{6B721F0B-61F8-494B-A2FB-43E0FA8FB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5B140-887E-41A3-ACC6-260708C39790}"/>
              </a:ext>
            </a:extLst>
          </p:cNvPr>
          <p:cNvSpPr>
            <a:spLocks noGrp="1"/>
          </p:cNvSpPr>
          <p:nvPr>
            <p:ph type="sldNum" sz="quarter" idx="12"/>
          </p:nvPr>
        </p:nvSpPr>
        <p:spPr/>
        <p:txBody>
          <a:bodyPr/>
          <a:lstStyle/>
          <a:p>
            <a:fld id="{7751A071-7154-4D55-9626-BED70B47E51E}" type="slidenum">
              <a:rPr lang="en-US" smtClean="0"/>
              <a:t>‹#›</a:t>
            </a:fld>
            <a:endParaRPr lang="en-US"/>
          </a:p>
        </p:txBody>
      </p:sp>
    </p:spTree>
    <p:extLst>
      <p:ext uri="{BB962C8B-B14F-4D97-AF65-F5344CB8AC3E}">
        <p14:creationId xmlns:p14="http://schemas.microsoft.com/office/powerpoint/2010/main" val="386434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44F6-7F86-46C2-A965-AA5C5040A7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DE84D0-42BA-4994-936E-949586CF3A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C0A193-53C9-44A2-8985-3FD8FDE83A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F572EE-6BCB-4259-AEC7-2E7D2981A11E}"/>
              </a:ext>
            </a:extLst>
          </p:cNvPr>
          <p:cNvSpPr>
            <a:spLocks noGrp="1"/>
          </p:cNvSpPr>
          <p:nvPr>
            <p:ph type="dt" sz="half" idx="10"/>
          </p:nvPr>
        </p:nvSpPr>
        <p:spPr/>
        <p:txBody>
          <a:bodyPr/>
          <a:lstStyle/>
          <a:p>
            <a:fld id="{B0866210-733D-4FDA-B92C-05AC17799047}" type="datetime1">
              <a:rPr lang="en-US" smtClean="0"/>
              <a:t>10/6/2019</a:t>
            </a:fld>
            <a:endParaRPr lang="en-US"/>
          </a:p>
        </p:txBody>
      </p:sp>
      <p:sp>
        <p:nvSpPr>
          <p:cNvPr id="6" name="Footer Placeholder 5">
            <a:extLst>
              <a:ext uri="{FF2B5EF4-FFF2-40B4-BE49-F238E27FC236}">
                <a16:creationId xmlns:a16="http://schemas.microsoft.com/office/drawing/2014/main" id="{AFC4CB27-C360-42A9-926A-9F7783B04C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D2B6D-E719-43F3-A098-C0595C35C1AF}"/>
              </a:ext>
            </a:extLst>
          </p:cNvPr>
          <p:cNvSpPr>
            <a:spLocks noGrp="1"/>
          </p:cNvSpPr>
          <p:nvPr>
            <p:ph type="sldNum" sz="quarter" idx="12"/>
          </p:nvPr>
        </p:nvSpPr>
        <p:spPr/>
        <p:txBody>
          <a:bodyPr/>
          <a:lstStyle/>
          <a:p>
            <a:fld id="{7751A071-7154-4D55-9626-BED70B47E51E}" type="slidenum">
              <a:rPr lang="en-US" smtClean="0"/>
              <a:t>‹#›</a:t>
            </a:fld>
            <a:endParaRPr lang="en-US"/>
          </a:p>
        </p:txBody>
      </p:sp>
    </p:spTree>
    <p:extLst>
      <p:ext uri="{BB962C8B-B14F-4D97-AF65-F5344CB8AC3E}">
        <p14:creationId xmlns:p14="http://schemas.microsoft.com/office/powerpoint/2010/main" val="1863890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F1E5D-900D-4619-B291-30E5E28EF8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3CF042-502F-49D5-B9B2-AE0BF37D44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CCE1AB-EE11-45BC-A933-CC6E7EA130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2088D0-859E-4F58-82C3-A229C5DF8A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F4255E-FD5E-46D0-A6E3-190CFD937F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45C50F-9D98-4156-AE2A-4B01C0AD2CD5}"/>
              </a:ext>
            </a:extLst>
          </p:cNvPr>
          <p:cNvSpPr>
            <a:spLocks noGrp="1"/>
          </p:cNvSpPr>
          <p:nvPr>
            <p:ph type="dt" sz="half" idx="10"/>
          </p:nvPr>
        </p:nvSpPr>
        <p:spPr/>
        <p:txBody>
          <a:bodyPr/>
          <a:lstStyle/>
          <a:p>
            <a:fld id="{F49EEC88-8966-4BDE-A6A7-0A803EE38E82}" type="datetime1">
              <a:rPr lang="en-US" smtClean="0"/>
              <a:t>10/6/2019</a:t>
            </a:fld>
            <a:endParaRPr lang="en-US"/>
          </a:p>
        </p:txBody>
      </p:sp>
      <p:sp>
        <p:nvSpPr>
          <p:cNvPr id="8" name="Footer Placeholder 7">
            <a:extLst>
              <a:ext uri="{FF2B5EF4-FFF2-40B4-BE49-F238E27FC236}">
                <a16:creationId xmlns:a16="http://schemas.microsoft.com/office/drawing/2014/main" id="{6B6182A7-C7BC-480B-8E42-286D997E37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259A5F-F3B3-45DB-A323-E98D872DD62C}"/>
              </a:ext>
            </a:extLst>
          </p:cNvPr>
          <p:cNvSpPr>
            <a:spLocks noGrp="1"/>
          </p:cNvSpPr>
          <p:nvPr>
            <p:ph type="sldNum" sz="quarter" idx="12"/>
          </p:nvPr>
        </p:nvSpPr>
        <p:spPr/>
        <p:txBody>
          <a:bodyPr/>
          <a:lstStyle/>
          <a:p>
            <a:fld id="{7751A071-7154-4D55-9626-BED70B47E51E}" type="slidenum">
              <a:rPr lang="en-US" smtClean="0"/>
              <a:t>‹#›</a:t>
            </a:fld>
            <a:endParaRPr lang="en-US"/>
          </a:p>
        </p:txBody>
      </p:sp>
    </p:spTree>
    <p:extLst>
      <p:ext uri="{BB962C8B-B14F-4D97-AF65-F5344CB8AC3E}">
        <p14:creationId xmlns:p14="http://schemas.microsoft.com/office/powerpoint/2010/main" val="1679370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6C7FF-62EF-43B8-9EEA-23E0A96528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228EEE-213B-4049-9074-D1FB141EA453}"/>
              </a:ext>
            </a:extLst>
          </p:cNvPr>
          <p:cNvSpPr>
            <a:spLocks noGrp="1"/>
          </p:cNvSpPr>
          <p:nvPr>
            <p:ph type="dt" sz="half" idx="10"/>
          </p:nvPr>
        </p:nvSpPr>
        <p:spPr/>
        <p:txBody>
          <a:bodyPr/>
          <a:lstStyle/>
          <a:p>
            <a:fld id="{C3FB2189-23C9-4B6A-9542-B3D62A9546F5}" type="datetime1">
              <a:rPr lang="en-US" smtClean="0"/>
              <a:t>10/6/2019</a:t>
            </a:fld>
            <a:endParaRPr lang="en-US"/>
          </a:p>
        </p:txBody>
      </p:sp>
      <p:sp>
        <p:nvSpPr>
          <p:cNvPr id="4" name="Footer Placeholder 3">
            <a:extLst>
              <a:ext uri="{FF2B5EF4-FFF2-40B4-BE49-F238E27FC236}">
                <a16:creationId xmlns:a16="http://schemas.microsoft.com/office/drawing/2014/main" id="{8C292872-566F-4253-908C-2985166CB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8FEF17-9026-4E3B-9604-203461341586}"/>
              </a:ext>
            </a:extLst>
          </p:cNvPr>
          <p:cNvSpPr>
            <a:spLocks noGrp="1"/>
          </p:cNvSpPr>
          <p:nvPr>
            <p:ph type="sldNum" sz="quarter" idx="12"/>
          </p:nvPr>
        </p:nvSpPr>
        <p:spPr/>
        <p:txBody>
          <a:bodyPr/>
          <a:lstStyle/>
          <a:p>
            <a:fld id="{7751A071-7154-4D55-9626-BED70B47E51E}" type="slidenum">
              <a:rPr lang="en-US" smtClean="0"/>
              <a:t>‹#›</a:t>
            </a:fld>
            <a:endParaRPr lang="en-US"/>
          </a:p>
        </p:txBody>
      </p:sp>
    </p:spTree>
    <p:extLst>
      <p:ext uri="{BB962C8B-B14F-4D97-AF65-F5344CB8AC3E}">
        <p14:creationId xmlns:p14="http://schemas.microsoft.com/office/powerpoint/2010/main" val="918830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E8AD9D-2F88-4D68-A243-E5E64810E30D}"/>
              </a:ext>
            </a:extLst>
          </p:cNvPr>
          <p:cNvSpPr>
            <a:spLocks noGrp="1"/>
          </p:cNvSpPr>
          <p:nvPr>
            <p:ph type="dt" sz="half" idx="10"/>
          </p:nvPr>
        </p:nvSpPr>
        <p:spPr/>
        <p:txBody>
          <a:bodyPr/>
          <a:lstStyle/>
          <a:p>
            <a:fld id="{84E60EF1-A421-462D-AD24-78A61DE09DBA}" type="datetime1">
              <a:rPr lang="en-US" smtClean="0"/>
              <a:t>10/6/2019</a:t>
            </a:fld>
            <a:endParaRPr lang="en-US"/>
          </a:p>
        </p:txBody>
      </p:sp>
      <p:sp>
        <p:nvSpPr>
          <p:cNvPr id="3" name="Footer Placeholder 2">
            <a:extLst>
              <a:ext uri="{FF2B5EF4-FFF2-40B4-BE49-F238E27FC236}">
                <a16:creationId xmlns:a16="http://schemas.microsoft.com/office/drawing/2014/main" id="{98FA0D9E-B30C-4317-A909-A7F9E2878F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FE9696-8C1B-44A5-B3B7-4841A6C357FE}"/>
              </a:ext>
            </a:extLst>
          </p:cNvPr>
          <p:cNvSpPr>
            <a:spLocks noGrp="1"/>
          </p:cNvSpPr>
          <p:nvPr>
            <p:ph type="sldNum" sz="quarter" idx="12"/>
          </p:nvPr>
        </p:nvSpPr>
        <p:spPr/>
        <p:txBody>
          <a:bodyPr/>
          <a:lstStyle/>
          <a:p>
            <a:fld id="{7751A071-7154-4D55-9626-BED70B47E51E}" type="slidenum">
              <a:rPr lang="en-US" smtClean="0"/>
              <a:t>‹#›</a:t>
            </a:fld>
            <a:endParaRPr lang="en-US"/>
          </a:p>
        </p:txBody>
      </p:sp>
    </p:spTree>
    <p:extLst>
      <p:ext uri="{BB962C8B-B14F-4D97-AF65-F5344CB8AC3E}">
        <p14:creationId xmlns:p14="http://schemas.microsoft.com/office/powerpoint/2010/main" val="3449429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3395-60B6-46C6-8514-A5899C7AC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F4710C-CF26-4B73-A60F-E4221844B1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4C978-73D4-42E6-ABD4-DF9D9E621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D1EC18-0397-47BB-9075-328AA9A13132}"/>
              </a:ext>
            </a:extLst>
          </p:cNvPr>
          <p:cNvSpPr>
            <a:spLocks noGrp="1"/>
          </p:cNvSpPr>
          <p:nvPr>
            <p:ph type="dt" sz="half" idx="10"/>
          </p:nvPr>
        </p:nvSpPr>
        <p:spPr/>
        <p:txBody>
          <a:bodyPr/>
          <a:lstStyle/>
          <a:p>
            <a:fld id="{AD3BB1BD-6E82-45DB-95A5-B2ECA1C11063}" type="datetime1">
              <a:rPr lang="en-US" smtClean="0"/>
              <a:t>10/6/2019</a:t>
            </a:fld>
            <a:endParaRPr lang="en-US"/>
          </a:p>
        </p:txBody>
      </p:sp>
      <p:sp>
        <p:nvSpPr>
          <p:cNvPr id="6" name="Footer Placeholder 5">
            <a:extLst>
              <a:ext uri="{FF2B5EF4-FFF2-40B4-BE49-F238E27FC236}">
                <a16:creationId xmlns:a16="http://schemas.microsoft.com/office/drawing/2014/main" id="{F39BCBF4-CFBB-4848-96D9-70E765DCB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993E3-5B69-450F-8421-8EAA04675A64}"/>
              </a:ext>
            </a:extLst>
          </p:cNvPr>
          <p:cNvSpPr>
            <a:spLocks noGrp="1"/>
          </p:cNvSpPr>
          <p:nvPr>
            <p:ph type="sldNum" sz="quarter" idx="12"/>
          </p:nvPr>
        </p:nvSpPr>
        <p:spPr/>
        <p:txBody>
          <a:bodyPr/>
          <a:lstStyle/>
          <a:p>
            <a:fld id="{7751A071-7154-4D55-9626-BED70B47E51E}" type="slidenum">
              <a:rPr lang="en-US" smtClean="0"/>
              <a:t>‹#›</a:t>
            </a:fld>
            <a:endParaRPr lang="en-US"/>
          </a:p>
        </p:txBody>
      </p:sp>
    </p:spTree>
    <p:extLst>
      <p:ext uri="{BB962C8B-B14F-4D97-AF65-F5344CB8AC3E}">
        <p14:creationId xmlns:p14="http://schemas.microsoft.com/office/powerpoint/2010/main" val="2901868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323-6535-49ED-A349-E89331797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072417-B6ED-42A0-8709-72E9DB5FD8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EC7298-6EE3-4798-ABD0-C67D6EDF1C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48C36-7E01-4506-A358-629FCDFEA27E}"/>
              </a:ext>
            </a:extLst>
          </p:cNvPr>
          <p:cNvSpPr>
            <a:spLocks noGrp="1"/>
          </p:cNvSpPr>
          <p:nvPr>
            <p:ph type="dt" sz="half" idx="10"/>
          </p:nvPr>
        </p:nvSpPr>
        <p:spPr/>
        <p:txBody>
          <a:bodyPr/>
          <a:lstStyle/>
          <a:p>
            <a:fld id="{F5761AA1-0F86-4675-99A2-1ADA165D569D}" type="datetime1">
              <a:rPr lang="en-US" smtClean="0"/>
              <a:t>10/6/2019</a:t>
            </a:fld>
            <a:endParaRPr lang="en-US"/>
          </a:p>
        </p:txBody>
      </p:sp>
      <p:sp>
        <p:nvSpPr>
          <p:cNvPr id="6" name="Footer Placeholder 5">
            <a:extLst>
              <a:ext uri="{FF2B5EF4-FFF2-40B4-BE49-F238E27FC236}">
                <a16:creationId xmlns:a16="http://schemas.microsoft.com/office/drawing/2014/main" id="{4873D7D6-A9C8-479A-A465-57206DD763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41832D-3431-4449-9721-B04C9AA2C9C9}"/>
              </a:ext>
            </a:extLst>
          </p:cNvPr>
          <p:cNvSpPr>
            <a:spLocks noGrp="1"/>
          </p:cNvSpPr>
          <p:nvPr>
            <p:ph type="sldNum" sz="quarter" idx="12"/>
          </p:nvPr>
        </p:nvSpPr>
        <p:spPr/>
        <p:txBody>
          <a:bodyPr/>
          <a:lstStyle/>
          <a:p>
            <a:fld id="{7751A071-7154-4D55-9626-BED70B47E51E}" type="slidenum">
              <a:rPr lang="en-US" smtClean="0"/>
              <a:t>‹#›</a:t>
            </a:fld>
            <a:endParaRPr lang="en-US"/>
          </a:p>
        </p:txBody>
      </p:sp>
    </p:spTree>
    <p:extLst>
      <p:ext uri="{BB962C8B-B14F-4D97-AF65-F5344CB8AC3E}">
        <p14:creationId xmlns:p14="http://schemas.microsoft.com/office/powerpoint/2010/main" val="802307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C10F76-7A50-460C-B5C5-C8FA9F3047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16C2E4-A956-4C83-BBAA-E4B7C4F7B7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E5FE2B-EE51-4288-8A4F-9F45D4E347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B5DE4-4D69-49A3-B7FC-E9DBE9EB05AD}" type="datetime1">
              <a:rPr lang="en-US" smtClean="0"/>
              <a:t>10/6/2019</a:t>
            </a:fld>
            <a:endParaRPr lang="en-US"/>
          </a:p>
        </p:txBody>
      </p:sp>
      <p:sp>
        <p:nvSpPr>
          <p:cNvPr id="5" name="Footer Placeholder 4">
            <a:extLst>
              <a:ext uri="{FF2B5EF4-FFF2-40B4-BE49-F238E27FC236}">
                <a16:creationId xmlns:a16="http://schemas.microsoft.com/office/drawing/2014/main" id="{BBF3164E-B2BC-4F1B-9056-03443621A9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DB2597-36DC-470C-8C4B-7EEA7824BE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51A071-7154-4D55-9626-BED70B47E51E}" type="slidenum">
              <a:rPr lang="en-US" smtClean="0"/>
              <a:t>‹#›</a:t>
            </a:fld>
            <a:endParaRPr lang="en-US"/>
          </a:p>
        </p:txBody>
      </p:sp>
    </p:spTree>
    <p:extLst>
      <p:ext uri="{BB962C8B-B14F-4D97-AF65-F5344CB8AC3E}">
        <p14:creationId xmlns:p14="http://schemas.microsoft.com/office/powerpoint/2010/main" val="2191458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3878" y="2828277"/>
            <a:ext cx="8610600" cy="1661604"/>
          </a:xfrm>
        </p:spPr>
        <p:txBody>
          <a:bodyPr>
            <a:normAutofit fontScale="90000"/>
          </a:bodyPr>
          <a:lstStyle/>
          <a:p>
            <a:pPr algn="ctr"/>
            <a:br>
              <a:rPr lang="en-US" sz="4000" b="1" dirty="0">
                <a:latin typeface="Times New Roman" pitchFamily="18" charset="0"/>
                <a:cs typeface="Times New Roman" pitchFamily="18" charset="0"/>
              </a:rPr>
            </a:br>
            <a:r>
              <a:rPr lang="en-US" sz="4000" b="1" dirty="0">
                <a:latin typeface="Times New Roman" pitchFamily="18" charset="0"/>
                <a:cs typeface="Times New Roman" pitchFamily="18" charset="0"/>
              </a:rPr>
              <a:t>Rice Grain Identification, Quality Classification And Counting System Using Raspberry Pi</a:t>
            </a:r>
            <a:endParaRPr lang="en-US" dirty="0"/>
          </a:p>
        </p:txBody>
      </p:sp>
      <p:sp>
        <p:nvSpPr>
          <p:cNvPr id="4" name="Title 1"/>
          <p:cNvSpPr txBox="1">
            <a:spLocks/>
          </p:cNvSpPr>
          <p:nvPr/>
        </p:nvSpPr>
        <p:spPr>
          <a:xfrm>
            <a:off x="2610035" y="506027"/>
            <a:ext cx="7235302" cy="1066800"/>
          </a:xfrm>
          <a:prstGeom prst="rect">
            <a:avLst/>
          </a:prstGeom>
        </p:spPr>
        <p:txBody>
          <a:bodyPr vert="horz" anchor="t">
            <a:noAutofit/>
          </a:bodyPr>
          <a:lstStyle/>
          <a:p>
            <a:pPr algn="ctr">
              <a:spcBef>
                <a:spcPct val="0"/>
              </a:spcBef>
              <a:defRPr/>
            </a:pPr>
            <a:r>
              <a:rPr lang="en-US" sz="3200" b="1" cap="all" dirty="0">
                <a:effectLst/>
                <a:latin typeface="Times New Roman" pitchFamily="18" charset="0"/>
                <a:ea typeface="+mj-ea"/>
                <a:cs typeface="Times New Roman" pitchFamily="18" charset="0"/>
              </a:rPr>
              <a:t>Technological university (mandalay)</a:t>
            </a:r>
          </a:p>
          <a:p>
            <a:pPr algn="ctr">
              <a:spcBef>
                <a:spcPct val="0"/>
              </a:spcBef>
              <a:defRPr/>
            </a:pPr>
            <a:endParaRPr lang="en-US" sz="3600" b="1" cap="all" dirty="0">
              <a:solidFill>
                <a:srgbClr val="000066"/>
              </a:solidFill>
              <a:effectLst>
                <a:reflection blurRad="12700" stA="48000" endA="300" endPos="55000" dir="5400000" sy="-90000" algn="bl" rotWithShape="0"/>
              </a:effectLst>
              <a:latin typeface="Times New Roman" pitchFamily="18" charset="0"/>
              <a:ea typeface="+mj-ea"/>
              <a:cs typeface="Times New Roman" pitchFamily="18" charset="0"/>
            </a:endParaRPr>
          </a:p>
          <a:p>
            <a:pPr algn="ctr">
              <a:spcBef>
                <a:spcPct val="0"/>
              </a:spcBef>
              <a:defRPr/>
            </a:pPr>
            <a:endParaRPr lang="en-US" sz="3200" b="1" cap="all" dirty="0">
              <a:solidFill>
                <a:schemeClr val="tx2"/>
              </a:solidFill>
              <a:effectLst>
                <a:reflection blurRad="12700" stA="48000" endA="300" endPos="55000" dir="5400000" sy="-90000" algn="bl" rotWithShape="0"/>
              </a:effectLst>
              <a:latin typeface="Times New Roman" pitchFamily="18" charset="0"/>
              <a:ea typeface="+mj-ea"/>
              <a:cs typeface="Times New Roman" pitchFamily="18" charset="0"/>
            </a:endParaRPr>
          </a:p>
          <a:p>
            <a:pPr algn="ctr">
              <a:spcBef>
                <a:spcPct val="0"/>
              </a:spcBef>
              <a:defRPr/>
            </a:pPr>
            <a:br>
              <a:rPr lang="en-US" sz="3200" b="1" cap="all" dirty="0">
                <a:solidFill>
                  <a:schemeClr val="tx2"/>
                </a:solidFill>
                <a:effectLst>
                  <a:reflection blurRad="12700" stA="48000" endA="300" endPos="55000" dir="5400000" sy="-90000" algn="bl" rotWithShape="0"/>
                </a:effectLst>
                <a:latin typeface="Times New Roman" pitchFamily="18" charset="0"/>
                <a:ea typeface="+mj-ea"/>
                <a:cs typeface="Times New Roman" pitchFamily="18" charset="0"/>
              </a:rPr>
            </a:br>
            <a:endParaRPr lang="en-US" sz="3200" b="1" cap="all" dirty="0">
              <a:solidFill>
                <a:schemeClr val="tx2"/>
              </a:solidFill>
              <a:effectLst>
                <a:reflection blurRad="12700" stA="48000" endA="300" endPos="55000" dir="5400000" sy="-90000" algn="bl" rotWithShape="0"/>
              </a:effectLst>
              <a:latin typeface="Times New Roman" pitchFamily="18" charset="0"/>
              <a:ea typeface="+mj-ea"/>
              <a:cs typeface="Times New Roman" pitchFamily="18" charset="0"/>
            </a:endParaRPr>
          </a:p>
        </p:txBody>
      </p:sp>
      <p:sp>
        <p:nvSpPr>
          <p:cNvPr id="5" name="Subtitle 2"/>
          <p:cNvSpPr txBox="1">
            <a:spLocks/>
          </p:cNvSpPr>
          <p:nvPr/>
        </p:nvSpPr>
        <p:spPr>
          <a:xfrm>
            <a:off x="2514600" y="2514600"/>
            <a:ext cx="4572000" cy="1752600"/>
          </a:xfrm>
          <a:prstGeom prst="rect">
            <a:avLst/>
          </a:prstGeom>
        </p:spPr>
        <p:txBody>
          <a:bodyPr vert="horz" anchor="b">
            <a:normAutofit/>
          </a:bodyPr>
          <a:lstStyle/>
          <a:p>
            <a:pPr>
              <a:spcBef>
                <a:spcPct val="20000"/>
              </a:spcBef>
              <a:buClr>
                <a:schemeClr val="accent1"/>
              </a:buClr>
              <a:buSzPct val="70000"/>
              <a:defRPr/>
            </a:pPr>
            <a:r>
              <a:rPr lang="en-US" sz="2400" dirty="0">
                <a:solidFill>
                  <a:schemeClr val="tx2">
                    <a:shade val="75000"/>
                  </a:schemeClr>
                </a:solidFill>
              </a:rPr>
              <a:t>                                                   </a:t>
            </a:r>
            <a:endParaRPr lang="en-US" sz="2400" b="1" dirty="0">
              <a:solidFill>
                <a:schemeClr val="tx2">
                  <a:shade val="75000"/>
                </a:schemeClr>
              </a:solidFill>
              <a:latin typeface="Times New Roman" pitchFamily="18" charset="0"/>
              <a:cs typeface="Times New Roman" pitchFamily="18" charset="0"/>
            </a:endParaRPr>
          </a:p>
          <a:p>
            <a:pPr>
              <a:spcBef>
                <a:spcPct val="20000"/>
              </a:spcBef>
              <a:buClr>
                <a:schemeClr val="accent1"/>
              </a:buClr>
              <a:buSzPct val="70000"/>
              <a:defRPr/>
            </a:pPr>
            <a:r>
              <a:rPr lang="en-US" sz="2400" b="1" dirty="0">
                <a:solidFill>
                  <a:schemeClr val="tx2">
                    <a:shade val="75000"/>
                  </a:schemeClr>
                </a:solidFill>
                <a:latin typeface="Times New Roman" pitchFamily="18" charset="0"/>
                <a:cs typeface="Times New Roman" pitchFamily="18" charset="0"/>
              </a:rPr>
              <a:t>		</a:t>
            </a:r>
          </a:p>
        </p:txBody>
      </p:sp>
      <p:sp>
        <p:nvSpPr>
          <p:cNvPr id="7" name="Subtitle 2"/>
          <p:cNvSpPr txBox="1">
            <a:spLocks/>
          </p:cNvSpPr>
          <p:nvPr/>
        </p:nvSpPr>
        <p:spPr>
          <a:xfrm>
            <a:off x="3467100" y="1572827"/>
            <a:ext cx="5486400" cy="762000"/>
          </a:xfrm>
          <a:prstGeom prst="rect">
            <a:avLst/>
          </a:prstGeom>
        </p:spPr>
        <p:txBody>
          <a:bodyPr vert="horz" anchor="b">
            <a:normAutofit fontScale="47500" lnSpcReduction="20000"/>
          </a:bodyPr>
          <a:lstStyle/>
          <a:p>
            <a:pPr lvl="0" algn="ctr">
              <a:spcBef>
                <a:spcPct val="20000"/>
              </a:spcBef>
              <a:buClr>
                <a:schemeClr val="accent1"/>
              </a:buClr>
              <a:buSzPct val="70000"/>
              <a:defRPr/>
            </a:pPr>
            <a:r>
              <a:rPr lang="en-US" sz="5100" dirty="0">
                <a:latin typeface="Times New Roman" pitchFamily="18" charset="0"/>
                <a:cs typeface="Times New Roman" pitchFamily="18" charset="0"/>
              </a:rPr>
              <a:t>Department of Electronic Engineering</a:t>
            </a:r>
          </a:p>
          <a:p>
            <a:pPr algn="ctr">
              <a:spcBef>
                <a:spcPct val="20000"/>
              </a:spcBef>
              <a:buClr>
                <a:schemeClr val="accent1"/>
              </a:buClr>
              <a:buSzPct val="70000"/>
              <a:defRPr/>
            </a:pPr>
            <a:r>
              <a:rPr lang="en-US" sz="2400" b="1" dirty="0">
                <a:solidFill>
                  <a:srgbClr val="4D4D4D"/>
                </a:solidFill>
                <a:latin typeface="Times New Roman" pitchFamily="18" charset="0"/>
                <a:cs typeface="Times New Roman" pitchFamily="18" charset="0"/>
              </a:rPr>
              <a:t>		</a:t>
            </a:r>
          </a:p>
        </p:txBody>
      </p:sp>
      <p:sp>
        <p:nvSpPr>
          <p:cNvPr id="9" name="Subtitle 2"/>
          <p:cNvSpPr txBox="1">
            <a:spLocks/>
          </p:cNvSpPr>
          <p:nvPr/>
        </p:nvSpPr>
        <p:spPr>
          <a:xfrm>
            <a:off x="7002632" y="4570520"/>
            <a:ext cx="3901736" cy="1981200"/>
          </a:xfrm>
          <a:prstGeom prst="rect">
            <a:avLst/>
          </a:prstGeom>
        </p:spPr>
        <p:txBody>
          <a:bodyPr vert="horz" anchor="b">
            <a:normAutofit fontScale="55000" lnSpcReduction="20000"/>
          </a:bodyPr>
          <a:lstStyle/>
          <a:p>
            <a:pPr>
              <a:lnSpc>
                <a:spcPct val="170000"/>
              </a:lnSpc>
              <a:spcBef>
                <a:spcPct val="20000"/>
              </a:spcBef>
              <a:buClr>
                <a:schemeClr val="accent1"/>
              </a:buClr>
              <a:buSzPct val="70000"/>
              <a:defRPr/>
            </a:pPr>
            <a:r>
              <a:rPr lang="en-US" sz="3600" dirty="0">
                <a:solidFill>
                  <a:schemeClr val="tx2">
                    <a:lumMod val="50000"/>
                  </a:schemeClr>
                </a:solidFill>
                <a:latin typeface="Times New Roman" pitchFamily="18" charset="0"/>
                <a:cs typeface="Times New Roman" pitchFamily="18" charset="0"/>
              </a:rPr>
              <a:t>Presented by-</a:t>
            </a:r>
          </a:p>
          <a:p>
            <a:pPr>
              <a:lnSpc>
                <a:spcPct val="170000"/>
              </a:lnSpc>
              <a:spcBef>
                <a:spcPct val="20000"/>
              </a:spcBef>
              <a:buClr>
                <a:schemeClr val="accent1"/>
              </a:buClr>
              <a:buSzPct val="70000"/>
              <a:defRPr/>
            </a:pPr>
            <a:r>
              <a:rPr lang="en-US" sz="3600" b="1" dirty="0">
                <a:latin typeface="Times New Roman" pitchFamily="18" charset="0"/>
                <a:cs typeface="Times New Roman" pitchFamily="18" charset="0"/>
              </a:rPr>
              <a:t>Mg Tin Htet Naing(VI EC-12)</a:t>
            </a:r>
          </a:p>
          <a:p>
            <a:pPr>
              <a:lnSpc>
                <a:spcPct val="170000"/>
              </a:lnSpc>
              <a:spcBef>
                <a:spcPct val="20000"/>
              </a:spcBef>
              <a:buClr>
                <a:schemeClr val="accent1"/>
              </a:buClr>
              <a:buSzPct val="70000"/>
              <a:defRPr/>
            </a:pPr>
            <a:r>
              <a:rPr lang="en-US" sz="3600" b="1" dirty="0">
                <a:latin typeface="Times New Roman" pitchFamily="18" charset="0"/>
                <a:cs typeface="Times New Roman" pitchFamily="18" charset="0"/>
              </a:rPr>
              <a:t>Ma Shwe Thazin Tun(VI EC-40)</a:t>
            </a:r>
          </a:p>
          <a:p>
            <a:pPr algn="ctr">
              <a:spcBef>
                <a:spcPct val="20000"/>
              </a:spcBef>
              <a:buClr>
                <a:schemeClr val="accent1"/>
              </a:buClr>
              <a:buSzPct val="70000"/>
              <a:defRPr/>
            </a:pPr>
            <a:r>
              <a:rPr lang="en-US" sz="2400" b="1" dirty="0">
                <a:solidFill>
                  <a:schemeClr val="tx2">
                    <a:shade val="75000"/>
                  </a:schemeClr>
                </a:solidFill>
                <a:latin typeface="Times New Roman" pitchFamily="18" charset="0"/>
                <a:cs typeface="Times New Roman" pitchFamily="18" charset="0"/>
              </a:rPr>
              <a:t>		</a:t>
            </a:r>
          </a:p>
        </p:txBody>
      </p:sp>
      <p:sp>
        <p:nvSpPr>
          <p:cNvPr id="8" name="Subtitle 2"/>
          <p:cNvSpPr txBox="1">
            <a:spLocks/>
          </p:cNvSpPr>
          <p:nvPr/>
        </p:nvSpPr>
        <p:spPr>
          <a:xfrm>
            <a:off x="2130640" y="4800600"/>
            <a:ext cx="3156382" cy="2057400"/>
          </a:xfrm>
          <a:prstGeom prst="rect">
            <a:avLst/>
          </a:prstGeom>
        </p:spPr>
        <p:txBody>
          <a:bodyPr vert="horz" anchor="b">
            <a:normAutofit fontScale="55000" lnSpcReduction="20000"/>
          </a:bodyPr>
          <a:lstStyle/>
          <a:p>
            <a:pPr>
              <a:lnSpc>
                <a:spcPct val="150000"/>
              </a:lnSpc>
              <a:spcBef>
                <a:spcPct val="20000"/>
              </a:spcBef>
              <a:buClr>
                <a:schemeClr val="accent1"/>
              </a:buClr>
              <a:buSzPct val="70000"/>
              <a:defRPr/>
            </a:pPr>
            <a:r>
              <a:rPr lang="en-US" sz="3600" dirty="0">
                <a:solidFill>
                  <a:schemeClr val="tx2">
                    <a:lumMod val="50000"/>
                  </a:schemeClr>
                </a:solidFill>
                <a:latin typeface="Times New Roman" pitchFamily="18" charset="0"/>
                <a:cs typeface="Times New Roman" pitchFamily="18" charset="0"/>
              </a:rPr>
              <a:t>Supervised by-</a:t>
            </a:r>
          </a:p>
          <a:p>
            <a:pPr>
              <a:lnSpc>
                <a:spcPct val="150000"/>
              </a:lnSpc>
              <a:spcBef>
                <a:spcPct val="20000"/>
              </a:spcBef>
              <a:buClr>
                <a:schemeClr val="accent1"/>
              </a:buClr>
              <a:buSzPct val="70000"/>
              <a:defRPr/>
            </a:pPr>
            <a:r>
              <a:rPr lang="en-US" sz="3600" b="1" dirty="0">
                <a:latin typeface="Times New Roman" pitchFamily="18" charset="0"/>
                <a:cs typeface="Times New Roman" pitchFamily="18" charset="0"/>
              </a:rPr>
              <a:t>Daw Su Mon Swe</a:t>
            </a:r>
          </a:p>
          <a:p>
            <a:pPr>
              <a:lnSpc>
                <a:spcPct val="150000"/>
              </a:lnSpc>
              <a:spcBef>
                <a:spcPct val="20000"/>
              </a:spcBef>
              <a:buClr>
                <a:schemeClr val="accent1"/>
              </a:buClr>
              <a:buSzPct val="70000"/>
              <a:defRPr/>
            </a:pPr>
            <a:r>
              <a:rPr lang="en-US" sz="3600" b="1" dirty="0">
                <a:latin typeface="Times New Roman" pitchFamily="18" charset="0"/>
                <a:cs typeface="Times New Roman" pitchFamily="18" charset="0"/>
              </a:rPr>
              <a:t>Lecturer</a:t>
            </a:r>
          </a:p>
          <a:p>
            <a:pPr>
              <a:lnSpc>
                <a:spcPct val="150000"/>
              </a:lnSpc>
              <a:spcBef>
                <a:spcPct val="20000"/>
              </a:spcBef>
              <a:buClr>
                <a:schemeClr val="accent1"/>
              </a:buClr>
              <a:buSzPct val="70000"/>
              <a:defRPr/>
            </a:pPr>
            <a:endParaRPr lang="en-US" sz="2800" b="1" dirty="0">
              <a:latin typeface="Times New Roman" pitchFamily="18" charset="0"/>
              <a:cs typeface="Times New Roman" pitchFamily="18" charset="0"/>
            </a:endParaRPr>
          </a:p>
          <a:p>
            <a:pPr>
              <a:lnSpc>
                <a:spcPct val="150000"/>
              </a:lnSpc>
              <a:spcBef>
                <a:spcPct val="20000"/>
              </a:spcBef>
              <a:buClr>
                <a:schemeClr val="accent1"/>
              </a:buClr>
              <a:buSzPct val="70000"/>
              <a:defRPr/>
            </a:pPr>
            <a:r>
              <a:rPr lang="en-US" sz="2400" b="1" dirty="0">
                <a:solidFill>
                  <a:schemeClr val="tx2">
                    <a:shade val="75000"/>
                  </a:schemeClr>
                </a:solidFill>
                <a:latin typeface="Times New Roman" pitchFamily="18" charset="0"/>
                <a:cs typeface="Times New Roman" pitchFamily="18" charset="0"/>
              </a:rPr>
              <a:t>		</a:t>
            </a:r>
          </a:p>
        </p:txBody>
      </p:sp>
      <p:pic>
        <p:nvPicPr>
          <p:cNvPr id="6" name="Picture 5">
            <a:extLst>
              <a:ext uri="{FF2B5EF4-FFF2-40B4-BE49-F238E27FC236}">
                <a16:creationId xmlns:a16="http://schemas.microsoft.com/office/drawing/2014/main" id="{5D2FA67A-1447-4FEF-8A69-28B9C8CC6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6" y="228600"/>
            <a:ext cx="2286000" cy="2286000"/>
          </a:xfrm>
          <a:prstGeom prst="rect">
            <a:avLst/>
          </a:prstGeom>
        </p:spPr>
      </p:pic>
      <p:sp>
        <p:nvSpPr>
          <p:cNvPr id="10" name="Slide Number Placeholder 9">
            <a:extLst>
              <a:ext uri="{FF2B5EF4-FFF2-40B4-BE49-F238E27FC236}">
                <a16:creationId xmlns:a16="http://schemas.microsoft.com/office/drawing/2014/main" id="{2704827A-E874-4569-9870-D9A1894677E4}"/>
              </a:ext>
            </a:extLst>
          </p:cNvPr>
          <p:cNvSpPr>
            <a:spLocks noGrp="1"/>
          </p:cNvSpPr>
          <p:nvPr>
            <p:ph type="sldNum" sz="quarter" idx="12"/>
          </p:nvPr>
        </p:nvSpPr>
        <p:spPr/>
        <p:txBody>
          <a:bodyPr/>
          <a:lstStyle/>
          <a:p>
            <a:fld id="{7751A071-7154-4D55-9626-BED70B47E51E}"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629575"/>
            <a:ext cx="8610600" cy="838200"/>
          </a:xfrm>
        </p:spPr>
        <p:txBody>
          <a:bodyPr>
            <a:normAutofit/>
          </a:bodyPr>
          <a:lstStyle/>
          <a:p>
            <a:pPr marL="457200" indent="-457200"/>
            <a:r>
              <a:rPr lang="en-US" sz="3600" b="1" dirty="0">
                <a:latin typeface="Times New Roman" panose="02020603050405020304" pitchFamily="18" charset="0"/>
                <a:cs typeface="Times New Roman" panose="02020603050405020304" pitchFamily="18" charset="0"/>
              </a:rPr>
              <a:t>Implementation Procedures</a:t>
            </a:r>
          </a:p>
        </p:txBody>
      </p:sp>
      <p:sp>
        <p:nvSpPr>
          <p:cNvPr id="3" name="Content Placeholder 2"/>
          <p:cNvSpPr>
            <a:spLocks noGrp="1"/>
          </p:cNvSpPr>
          <p:nvPr>
            <p:ph idx="1"/>
          </p:nvPr>
        </p:nvSpPr>
        <p:spPr>
          <a:xfrm>
            <a:off x="1743723" y="1973062"/>
            <a:ext cx="8458200" cy="4419600"/>
          </a:xfrm>
        </p:spPr>
        <p:txBody>
          <a:bodyPr>
            <a:noAutofit/>
          </a:bodyPr>
          <a:lstStyle/>
          <a:p>
            <a:pPr>
              <a:buFont typeface="Wingdings" pitchFamily="2" charset="2"/>
              <a:buChar char="§"/>
            </a:pPr>
            <a:r>
              <a:rPr lang="en-US" sz="2500" dirty="0">
                <a:latin typeface="Times New Roman" pitchFamily="18" charset="0"/>
                <a:cs typeface="Times New Roman" pitchFamily="18" charset="0"/>
              </a:rPr>
              <a:t>Rice grain samples are placed on black background.</a:t>
            </a:r>
          </a:p>
          <a:p>
            <a:pPr>
              <a:buFont typeface="Wingdings" pitchFamily="2" charset="2"/>
              <a:buChar char="§"/>
            </a:pPr>
            <a:endParaRPr lang="en-US" sz="2500" dirty="0">
              <a:latin typeface="Times New Roman" pitchFamily="18" charset="0"/>
              <a:cs typeface="Times New Roman" pitchFamily="18" charset="0"/>
            </a:endParaRPr>
          </a:p>
          <a:p>
            <a:pPr>
              <a:buFont typeface="Wingdings" pitchFamily="2" charset="2"/>
              <a:buChar char="§"/>
            </a:pPr>
            <a:r>
              <a:rPr lang="en-US" sz="2500" dirty="0">
                <a:latin typeface="Times New Roman" pitchFamily="18" charset="0"/>
                <a:cs typeface="Times New Roman" pitchFamily="18" charset="0"/>
              </a:rPr>
              <a:t>Captured by a color Digital Raspberry Pi Camera.</a:t>
            </a:r>
          </a:p>
          <a:p>
            <a:pPr>
              <a:buFont typeface="Wingdings" pitchFamily="2" charset="2"/>
              <a:buChar char="§"/>
            </a:pPr>
            <a:endParaRPr lang="en-US" sz="2500" dirty="0">
              <a:latin typeface="Times New Roman" pitchFamily="18" charset="0"/>
              <a:cs typeface="Times New Roman" pitchFamily="18" charset="0"/>
            </a:endParaRPr>
          </a:p>
          <a:p>
            <a:pPr>
              <a:buFont typeface="Wingdings" pitchFamily="2" charset="2"/>
              <a:buChar char="§"/>
            </a:pPr>
            <a:r>
              <a:rPr lang="en-US" sz="2500" dirty="0">
                <a:latin typeface="Times New Roman" pitchFamily="18" charset="0"/>
                <a:cs typeface="Times New Roman" pitchFamily="18" charset="0"/>
              </a:rPr>
              <a:t>Real-time video is captured and each frame is extracted and performed processing. </a:t>
            </a:r>
          </a:p>
          <a:p>
            <a:pPr>
              <a:buFont typeface="Wingdings" pitchFamily="2" charset="2"/>
              <a:buChar char="§"/>
            </a:pPr>
            <a:endParaRPr lang="en-US" sz="2500" dirty="0">
              <a:latin typeface="Times New Roman" pitchFamily="18" charset="0"/>
              <a:cs typeface="Times New Roman" pitchFamily="18" charset="0"/>
            </a:endParaRPr>
          </a:p>
          <a:p>
            <a:pPr>
              <a:buFont typeface="Wingdings" pitchFamily="2" charset="2"/>
              <a:buChar char="§"/>
            </a:pPr>
            <a:r>
              <a:rPr lang="en-US" sz="2500" dirty="0">
                <a:latin typeface="Times New Roman" pitchFamily="18" charset="0"/>
                <a:cs typeface="Times New Roman" pitchFamily="18" charset="0"/>
              </a:rPr>
              <a:t>Different parameters of rice were extracted from the frames for further analysis.</a:t>
            </a:r>
          </a:p>
        </p:txBody>
      </p:sp>
      <p:sp>
        <p:nvSpPr>
          <p:cNvPr id="4" name="Slide Number Placeholder 3">
            <a:extLst>
              <a:ext uri="{FF2B5EF4-FFF2-40B4-BE49-F238E27FC236}">
                <a16:creationId xmlns:a16="http://schemas.microsoft.com/office/drawing/2014/main" id="{3A6F5F90-2067-408A-A8AF-22D04CEA06F4}"/>
              </a:ext>
            </a:extLst>
          </p:cNvPr>
          <p:cNvSpPr>
            <a:spLocks noGrp="1"/>
          </p:cNvSpPr>
          <p:nvPr>
            <p:ph type="sldNum" sz="quarter" idx="12"/>
          </p:nvPr>
        </p:nvSpPr>
        <p:spPr/>
        <p:txBody>
          <a:bodyPr/>
          <a:lstStyle/>
          <a:p>
            <a:fld id="{7751A071-7154-4D55-9626-BED70B47E51E}"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5D02-A821-4C17-8D98-AC0716994CF3}"/>
              </a:ext>
            </a:extLst>
          </p:cNvPr>
          <p:cNvSpPr>
            <a:spLocks noGrp="1"/>
          </p:cNvSpPr>
          <p:nvPr>
            <p:ph type="title"/>
          </p:nvPr>
        </p:nvSpPr>
        <p:spPr>
          <a:xfrm>
            <a:off x="838200" y="2335968"/>
            <a:ext cx="10515600"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RASPBERRY PI SETUP AND OPENCV INSTALLATION</a:t>
            </a:r>
          </a:p>
        </p:txBody>
      </p:sp>
      <p:sp>
        <p:nvSpPr>
          <p:cNvPr id="4" name="Slide Number Placeholder 3">
            <a:extLst>
              <a:ext uri="{FF2B5EF4-FFF2-40B4-BE49-F238E27FC236}">
                <a16:creationId xmlns:a16="http://schemas.microsoft.com/office/drawing/2014/main" id="{22CDDF3E-DDCC-4CC5-8DA1-93F568E29E77}"/>
              </a:ext>
            </a:extLst>
          </p:cNvPr>
          <p:cNvSpPr>
            <a:spLocks noGrp="1"/>
          </p:cNvSpPr>
          <p:nvPr>
            <p:ph type="sldNum" sz="quarter" idx="12"/>
          </p:nvPr>
        </p:nvSpPr>
        <p:spPr/>
        <p:txBody>
          <a:bodyPr/>
          <a:lstStyle/>
          <a:p>
            <a:fld id="{7751A071-7154-4D55-9626-BED70B47E51E}" type="slidenum">
              <a:rPr lang="en-US" smtClean="0"/>
              <a:t>11</a:t>
            </a:fld>
            <a:endParaRPr lang="en-US"/>
          </a:p>
        </p:txBody>
      </p:sp>
    </p:spTree>
    <p:extLst>
      <p:ext uri="{BB962C8B-B14F-4D97-AF65-F5344CB8AC3E}">
        <p14:creationId xmlns:p14="http://schemas.microsoft.com/office/powerpoint/2010/main" val="3190574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0D0E7F-7E0D-42D3-9219-0BE4F81B9E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806" y="225872"/>
            <a:ext cx="5801784" cy="4351338"/>
          </a:xfrm>
        </p:spPr>
      </p:pic>
      <p:sp>
        <p:nvSpPr>
          <p:cNvPr id="6" name="TextBox 5">
            <a:extLst>
              <a:ext uri="{FF2B5EF4-FFF2-40B4-BE49-F238E27FC236}">
                <a16:creationId xmlns:a16="http://schemas.microsoft.com/office/drawing/2014/main" id="{B49BD457-0AE7-4807-9FF1-AF614E4A3381}"/>
              </a:ext>
            </a:extLst>
          </p:cNvPr>
          <p:cNvSpPr txBox="1"/>
          <p:nvPr/>
        </p:nvSpPr>
        <p:spPr>
          <a:xfrm>
            <a:off x="2025225" y="4714043"/>
            <a:ext cx="246894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Raspberry Pi 3 B+</a:t>
            </a:r>
          </a:p>
        </p:txBody>
      </p:sp>
      <p:sp>
        <p:nvSpPr>
          <p:cNvPr id="8" name="TextBox 7">
            <a:extLst>
              <a:ext uri="{FF2B5EF4-FFF2-40B4-BE49-F238E27FC236}">
                <a16:creationId xmlns:a16="http://schemas.microsoft.com/office/drawing/2014/main" id="{00016116-014F-463F-99EE-833195E936DD}"/>
              </a:ext>
            </a:extLst>
          </p:cNvPr>
          <p:cNvSpPr txBox="1"/>
          <p:nvPr/>
        </p:nvSpPr>
        <p:spPr>
          <a:xfrm>
            <a:off x="7315199" y="603681"/>
            <a:ext cx="3526928" cy="2292422"/>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Boot Option</a:t>
            </a:r>
          </a:p>
          <a:p>
            <a:endParaRPr lang="en-US" sz="28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n-US" sz="2800" dirty="0">
                <a:latin typeface="Times New Roman" panose="02020603050405020304" pitchFamily="18" charset="0"/>
                <a:cs typeface="Times New Roman" panose="02020603050405020304" pitchFamily="18" charset="0"/>
              </a:rPr>
              <a:t>Boot from SD Card</a:t>
            </a:r>
          </a:p>
          <a:p>
            <a:pPr marL="514350" indent="-514350">
              <a:lnSpc>
                <a:spcPct val="150000"/>
              </a:lnSpc>
              <a:buFont typeface="+mj-lt"/>
              <a:buAutoNum type="arabicPeriod"/>
            </a:pPr>
            <a:r>
              <a:rPr lang="en-US" sz="2800" dirty="0">
                <a:latin typeface="Times New Roman" panose="02020603050405020304" pitchFamily="18" charset="0"/>
                <a:cs typeface="Times New Roman" panose="02020603050405020304" pitchFamily="18" charset="0"/>
              </a:rPr>
              <a:t>Boot from USB</a:t>
            </a:r>
          </a:p>
        </p:txBody>
      </p:sp>
      <p:pic>
        <p:nvPicPr>
          <p:cNvPr id="10" name="Picture 9">
            <a:extLst>
              <a:ext uri="{FF2B5EF4-FFF2-40B4-BE49-F238E27FC236}">
                <a16:creationId xmlns:a16="http://schemas.microsoft.com/office/drawing/2014/main" id="{2469E8E4-F036-4CC4-BF53-E3C01DDC9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499" y="3505647"/>
            <a:ext cx="2143125" cy="2143125"/>
          </a:xfrm>
          <a:prstGeom prst="rect">
            <a:avLst/>
          </a:prstGeom>
        </p:spPr>
      </p:pic>
      <p:sp>
        <p:nvSpPr>
          <p:cNvPr id="11" name="TextBox 10">
            <a:extLst>
              <a:ext uri="{FF2B5EF4-FFF2-40B4-BE49-F238E27FC236}">
                <a16:creationId xmlns:a16="http://schemas.microsoft.com/office/drawing/2014/main" id="{EBB80F79-BADC-4867-B824-755EE199F230}"/>
              </a:ext>
            </a:extLst>
          </p:cNvPr>
          <p:cNvSpPr txBox="1"/>
          <p:nvPr/>
        </p:nvSpPr>
        <p:spPr>
          <a:xfrm>
            <a:off x="7474245" y="5417939"/>
            <a:ext cx="3475631"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32 GB / Class10 micro SD</a:t>
            </a:r>
          </a:p>
        </p:txBody>
      </p:sp>
      <p:sp>
        <p:nvSpPr>
          <p:cNvPr id="2" name="Slide Number Placeholder 1">
            <a:extLst>
              <a:ext uri="{FF2B5EF4-FFF2-40B4-BE49-F238E27FC236}">
                <a16:creationId xmlns:a16="http://schemas.microsoft.com/office/drawing/2014/main" id="{38959B7A-4719-417F-9636-1088DDFA8B12}"/>
              </a:ext>
            </a:extLst>
          </p:cNvPr>
          <p:cNvSpPr>
            <a:spLocks noGrp="1"/>
          </p:cNvSpPr>
          <p:nvPr>
            <p:ph type="sldNum" sz="quarter" idx="12"/>
          </p:nvPr>
        </p:nvSpPr>
        <p:spPr/>
        <p:txBody>
          <a:bodyPr/>
          <a:lstStyle/>
          <a:p>
            <a:fld id="{7751A071-7154-4D55-9626-BED70B47E51E}" type="slidenum">
              <a:rPr lang="en-US" smtClean="0"/>
              <a:t>12</a:t>
            </a:fld>
            <a:endParaRPr lang="en-US"/>
          </a:p>
        </p:txBody>
      </p:sp>
    </p:spTree>
    <p:extLst>
      <p:ext uri="{BB962C8B-B14F-4D97-AF65-F5344CB8AC3E}">
        <p14:creationId xmlns:p14="http://schemas.microsoft.com/office/powerpoint/2010/main" val="302278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D0CD9-784B-4565-A0A4-C8CFE8052877}"/>
              </a:ext>
            </a:extLst>
          </p:cNvPr>
          <p:cNvSpPr>
            <a:spLocks noGrp="1"/>
          </p:cNvSpPr>
          <p:nvPr>
            <p:ph type="title"/>
          </p:nvPr>
        </p:nvSpPr>
        <p:spPr>
          <a:xfrm>
            <a:off x="838200" y="365125"/>
            <a:ext cx="10515600" cy="868871"/>
          </a:xfrm>
        </p:spPr>
        <p:txBody>
          <a:bodyPr>
            <a:normAutofit/>
          </a:bodyPr>
          <a:lstStyle/>
          <a:p>
            <a:pPr algn="ctr"/>
            <a:r>
              <a:rPr lang="en-US" sz="4000" b="1" dirty="0">
                <a:latin typeface="Times New Roman" panose="02020603050405020304" pitchFamily="18" charset="0"/>
                <a:cs typeface="Times New Roman" panose="02020603050405020304" pitchFamily="18" charset="0"/>
              </a:rPr>
              <a:t>Operating System for Raspberry Pi</a:t>
            </a:r>
          </a:p>
        </p:txBody>
      </p:sp>
      <p:sp>
        <p:nvSpPr>
          <p:cNvPr id="3" name="Content Placeholder 2">
            <a:extLst>
              <a:ext uri="{FF2B5EF4-FFF2-40B4-BE49-F238E27FC236}">
                <a16:creationId xmlns:a16="http://schemas.microsoft.com/office/drawing/2014/main" id="{556BF59B-B0A9-48A0-BDC4-735B53297C2F}"/>
              </a:ext>
            </a:extLst>
          </p:cNvPr>
          <p:cNvSpPr>
            <a:spLocks noGrp="1"/>
          </p:cNvSpPr>
          <p:nvPr>
            <p:ph idx="1"/>
          </p:nvPr>
        </p:nvSpPr>
        <p:spPr>
          <a:xfrm>
            <a:off x="838200" y="1447060"/>
            <a:ext cx="10515600" cy="4729904"/>
          </a:xfrm>
        </p:spPr>
        <p:txBody>
          <a:bodyPr>
            <a:normAutofit fontScale="92500" lnSpcReduction="10000"/>
          </a:bodyPr>
          <a:lstStyle/>
          <a:p>
            <a:pPr marL="0" indent="0">
              <a:lnSpc>
                <a:spcPct val="100000"/>
              </a:lnSpc>
              <a:buNone/>
            </a:pPr>
            <a:r>
              <a:rPr lang="en-US" sz="3600" b="1" dirty="0">
                <a:latin typeface="Times New Roman" panose="02020603050405020304" pitchFamily="18" charset="0"/>
                <a:cs typeface="Times New Roman" panose="02020603050405020304" pitchFamily="18" charset="0"/>
              </a:rPr>
              <a:t>RASPBIAN</a:t>
            </a:r>
            <a:r>
              <a:rPr lang="en-US" dirty="0">
                <a:latin typeface="Times New Roman" panose="02020603050405020304" pitchFamily="18" charset="0"/>
                <a:cs typeface="Times New Roman" panose="02020603050405020304" pitchFamily="18" charset="0"/>
              </a:rPr>
              <a:t> </a:t>
            </a:r>
          </a:p>
          <a:p>
            <a:pPr>
              <a:lnSpc>
                <a:spcPct val="100000"/>
              </a:lnSpc>
            </a:pPr>
            <a:r>
              <a:rPr lang="en-US" sz="2400" dirty="0">
                <a:latin typeface="Times New Roman" panose="02020603050405020304" pitchFamily="18" charset="0"/>
                <a:cs typeface="Times New Roman" panose="02020603050405020304" pitchFamily="18" charset="0"/>
              </a:rPr>
              <a:t>Debian-based computer OS for Raspberry Pi.</a:t>
            </a:r>
          </a:p>
          <a:p>
            <a:pPr>
              <a:lnSpc>
                <a:spcPct val="100000"/>
              </a:lnSpc>
            </a:pPr>
            <a:endParaRPr lang="en-US" sz="2400" b="1" dirty="0">
              <a:latin typeface="Times New Roman" panose="02020603050405020304" pitchFamily="18" charset="0"/>
              <a:cs typeface="Times New Roman" panose="02020603050405020304" pitchFamily="18" charset="0"/>
            </a:endParaRPr>
          </a:p>
          <a:p>
            <a:pPr marL="0" indent="0">
              <a:lnSpc>
                <a:spcPct val="100000"/>
              </a:lnSpc>
              <a:buNone/>
            </a:pPr>
            <a:r>
              <a:rPr lang="en-US" sz="3400" b="1" dirty="0">
                <a:latin typeface="Times New Roman" panose="02020603050405020304" pitchFamily="18" charset="0"/>
                <a:cs typeface="Times New Roman" panose="02020603050405020304" pitchFamily="18" charset="0"/>
              </a:rPr>
              <a:t>Version</a:t>
            </a:r>
          </a:p>
          <a:p>
            <a:pPr>
              <a:lnSpc>
                <a:spcPct val="150000"/>
              </a:lnSpc>
            </a:pPr>
            <a:r>
              <a:rPr lang="en-US" sz="2400" b="1" dirty="0">
                <a:latin typeface="Times New Roman" panose="02020603050405020304" pitchFamily="18" charset="0"/>
                <a:cs typeface="Times New Roman" panose="02020603050405020304" pitchFamily="18" charset="0"/>
              </a:rPr>
              <a:t>Raspbian Wheezy </a:t>
            </a:r>
            <a:r>
              <a:rPr lang="en-US" b="1"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Python 2.7 (default), 3.2</a:t>
            </a:r>
            <a:r>
              <a:rPr lang="en-US" b="1" dirty="0">
                <a:latin typeface="Times New Roman" panose="02020603050405020304" pitchFamily="18" charset="0"/>
                <a:cs typeface="Times New Roman" panose="02020603050405020304" pitchFamily="18" charset="0"/>
              </a:rPr>
              <a:t>]</a:t>
            </a:r>
          </a:p>
          <a:p>
            <a:pPr>
              <a:lnSpc>
                <a:spcPct val="150000"/>
              </a:lnSpc>
            </a:pPr>
            <a:r>
              <a:rPr lang="en-US" sz="2400" b="1" dirty="0">
                <a:latin typeface="Times New Roman" panose="02020603050405020304" pitchFamily="18" charset="0"/>
                <a:cs typeface="Times New Roman" panose="02020603050405020304" pitchFamily="18" charset="0"/>
              </a:rPr>
              <a:t>Raspbian Jessie </a:t>
            </a:r>
            <a:r>
              <a:rPr lang="en-US" b="1"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Python 2.7 (default), 3.4</a:t>
            </a:r>
            <a:r>
              <a:rPr lang="en-US" b="1" dirty="0">
                <a:latin typeface="Times New Roman" panose="02020603050405020304" pitchFamily="18" charset="0"/>
                <a:cs typeface="Times New Roman" panose="02020603050405020304" pitchFamily="18" charset="0"/>
              </a:rPr>
              <a:t>]</a:t>
            </a:r>
          </a:p>
          <a:p>
            <a:pPr>
              <a:lnSpc>
                <a:spcPct val="150000"/>
              </a:lnSpc>
            </a:pPr>
            <a:r>
              <a:rPr lang="en-US" sz="2400" b="1" dirty="0">
                <a:solidFill>
                  <a:srgbClr val="FF0000"/>
                </a:solidFill>
                <a:latin typeface="Times New Roman" panose="02020603050405020304" pitchFamily="18" charset="0"/>
                <a:cs typeface="Times New Roman" panose="02020603050405020304" pitchFamily="18" charset="0"/>
              </a:rPr>
              <a:t>Raspbian Stretch </a:t>
            </a:r>
            <a:r>
              <a:rPr lang="en-US" b="1"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Python 2.7 (default), 3.5</a:t>
            </a:r>
            <a:r>
              <a:rPr lang="en-US" sz="3000" b="1" dirty="0">
                <a:solidFill>
                  <a:srgbClr val="FF0000"/>
                </a:solidFill>
                <a:latin typeface="Times New Roman" panose="02020603050405020304" pitchFamily="18" charset="0"/>
                <a:cs typeface="Times New Roman" panose="02020603050405020304" pitchFamily="18" charset="0"/>
              </a:rPr>
              <a:t>]</a:t>
            </a:r>
          </a:p>
          <a:p>
            <a:pPr>
              <a:lnSpc>
                <a:spcPct val="150000"/>
              </a:lnSpc>
            </a:pPr>
            <a:r>
              <a:rPr lang="en-US" sz="2400" b="1" dirty="0">
                <a:latin typeface="Times New Roman" panose="02020603050405020304" pitchFamily="18" charset="0"/>
                <a:cs typeface="Times New Roman" panose="02020603050405020304" pitchFamily="18" charset="0"/>
              </a:rPr>
              <a:t>Raspbian Buster </a:t>
            </a:r>
            <a:r>
              <a:rPr lang="en-US" b="1"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Python 3.7 (default), 2.7</a:t>
            </a:r>
            <a:r>
              <a:rPr lang="en-US" sz="3000" b="1"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B291952C-35E2-47A1-81DC-6FFC85417894}"/>
              </a:ext>
            </a:extLst>
          </p:cNvPr>
          <p:cNvSpPr>
            <a:spLocks noGrp="1"/>
          </p:cNvSpPr>
          <p:nvPr>
            <p:ph type="sldNum" sz="quarter" idx="12"/>
          </p:nvPr>
        </p:nvSpPr>
        <p:spPr/>
        <p:txBody>
          <a:bodyPr/>
          <a:lstStyle/>
          <a:p>
            <a:fld id="{7751A071-7154-4D55-9626-BED70B47E51E}" type="slidenum">
              <a:rPr lang="en-US" smtClean="0"/>
              <a:t>13</a:t>
            </a:fld>
            <a:endParaRPr lang="en-US"/>
          </a:p>
        </p:txBody>
      </p:sp>
    </p:spTree>
    <p:extLst>
      <p:ext uri="{BB962C8B-B14F-4D97-AF65-F5344CB8AC3E}">
        <p14:creationId xmlns:p14="http://schemas.microsoft.com/office/powerpoint/2010/main" val="930735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1EF52-7939-40E3-92BA-B87BB428D540}"/>
              </a:ext>
            </a:extLst>
          </p:cNvPr>
          <p:cNvSpPr>
            <a:spLocks noGrp="1"/>
          </p:cNvSpPr>
          <p:nvPr>
            <p:ph type="title"/>
          </p:nvPr>
        </p:nvSpPr>
        <p:spPr>
          <a:xfrm>
            <a:off x="838200" y="117875"/>
            <a:ext cx="10515600" cy="903057"/>
          </a:xfrm>
        </p:spPr>
        <p:txBody>
          <a:bodyPr>
            <a:normAutofit/>
          </a:bodyPr>
          <a:lstStyle/>
          <a:p>
            <a:pPr algn="ctr"/>
            <a:r>
              <a:rPr lang="en-US" sz="3600" b="1" dirty="0">
                <a:latin typeface="Times New Roman" panose="02020603050405020304" pitchFamily="18" charset="0"/>
                <a:cs typeface="Times New Roman" panose="02020603050405020304" pitchFamily="18" charset="0"/>
              </a:rPr>
              <a:t>SD Card Writer</a:t>
            </a:r>
          </a:p>
        </p:txBody>
      </p:sp>
      <p:sp>
        <p:nvSpPr>
          <p:cNvPr id="3" name="Content Placeholder 2">
            <a:extLst>
              <a:ext uri="{FF2B5EF4-FFF2-40B4-BE49-F238E27FC236}">
                <a16:creationId xmlns:a16="http://schemas.microsoft.com/office/drawing/2014/main" id="{DDD22F04-3526-42F4-9FC7-547DC150A88A}"/>
              </a:ext>
            </a:extLst>
          </p:cNvPr>
          <p:cNvSpPr>
            <a:spLocks noGrp="1"/>
          </p:cNvSpPr>
          <p:nvPr>
            <p:ph idx="1"/>
          </p:nvPr>
        </p:nvSpPr>
        <p:spPr>
          <a:xfrm>
            <a:off x="838200" y="1198485"/>
            <a:ext cx="10942468" cy="5388745"/>
          </a:xfrm>
        </p:spPr>
        <p:txBody>
          <a:bodyPr/>
          <a:lstStyle/>
          <a:p>
            <a:pPr marL="0" indent="0">
              <a:lnSpc>
                <a:spcPct val="100000"/>
              </a:lnSpc>
              <a:buNone/>
            </a:pPr>
            <a:r>
              <a:rPr lang="en-US" b="1" dirty="0">
                <a:latin typeface="Times New Roman" panose="02020603050405020304" pitchFamily="18" charset="0"/>
                <a:cs typeface="Times New Roman" panose="02020603050405020304" pitchFamily="18" charset="0"/>
              </a:rPr>
              <a:t>LINUX</a:t>
            </a:r>
          </a:p>
          <a:p>
            <a:pPr marL="0" indent="0">
              <a:lnSpc>
                <a:spcPct val="100000"/>
              </a:lnSpc>
              <a:buNone/>
            </a:pPr>
            <a:r>
              <a:rPr lang="en-US" dirty="0">
                <a:latin typeface="Times New Roman" panose="02020603050405020304" pitchFamily="18" charset="0"/>
                <a:cs typeface="Times New Roman" panose="02020603050405020304" pitchFamily="18" charset="0"/>
              </a:rPr>
              <a:t>sudo dd bs=1MB if=~/Download/</a:t>
            </a:r>
            <a:r>
              <a:rPr lang="en-US" dirty="0" err="1">
                <a:latin typeface="Times New Roman" panose="02020603050405020304" pitchFamily="18" charset="0"/>
                <a:cs typeface="Times New Roman" panose="02020603050405020304" pitchFamily="18" charset="0"/>
              </a:rPr>
              <a:t>raspbiran.img</a:t>
            </a:r>
            <a:r>
              <a:rPr lang="en-US" dirty="0">
                <a:latin typeface="Times New Roman" panose="02020603050405020304" pitchFamily="18" charset="0"/>
                <a:cs typeface="Times New Roman" panose="02020603050405020304" pitchFamily="18" charset="0"/>
              </a:rPr>
              <a:t> of=/dev/</a:t>
            </a:r>
            <a:r>
              <a:rPr lang="en-US" dirty="0" err="1">
                <a:latin typeface="Times New Roman" panose="02020603050405020304" pitchFamily="18" charset="0"/>
                <a:cs typeface="Times New Roman" panose="02020603050405020304" pitchFamily="18" charset="0"/>
              </a:rPr>
              <a:t>sdb</a:t>
            </a:r>
            <a:endParaRPr lang="en-US" dirty="0">
              <a:latin typeface="Times New Roman" panose="02020603050405020304" pitchFamily="18" charset="0"/>
              <a:cs typeface="Times New Roman" panose="02020603050405020304" pitchFamily="18" charset="0"/>
            </a:endParaRPr>
          </a:p>
          <a:p>
            <a:pPr marL="0" indent="0">
              <a:lnSpc>
                <a:spcPct val="100000"/>
              </a:lnSpc>
              <a:buNone/>
            </a:pPr>
            <a:endParaRPr lang="en-US" b="1" dirty="0">
              <a:latin typeface="Times New Roman" panose="02020603050405020304" pitchFamily="18" charset="0"/>
              <a:cs typeface="Times New Roman" panose="02020603050405020304" pitchFamily="18" charset="0"/>
            </a:endParaRPr>
          </a:p>
          <a:p>
            <a:pPr marL="0" indent="0">
              <a:lnSpc>
                <a:spcPct val="100000"/>
              </a:lnSpc>
              <a:buNone/>
            </a:pPr>
            <a:r>
              <a:rPr lang="en-US" b="1" dirty="0">
                <a:latin typeface="Times New Roman" panose="02020603050405020304" pitchFamily="18" charset="0"/>
                <a:cs typeface="Times New Roman" panose="02020603050405020304" pitchFamily="18" charset="0"/>
              </a:rPr>
              <a:t>WINDOW</a:t>
            </a:r>
          </a:p>
          <a:p>
            <a:pPr marL="0" indent="0">
              <a:lnSpc>
                <a:spcPct val="100000"/>
              </a:lnSpc>
              <a:buNone/>
            </a:pPr>
            <a:r>
              <a:rPr lang="en-US" dirty="0">
                <a:latin typeface="Times New Roman" panose="02020603050405020304" pitchFamily="18" charset="0"/>
                <a:cs typeface="Times New Roman" panose="02020603050405020304" pitchFamily="18" charset="0"/>
              </a:rPr>
              <a:t>Etcher Software</a:t>
            </a:r>
          </a:p>
          <a:p>
            <a:pPr marL="0" indent="0">
              <a:lnSpc>
                <a:spcPct val="150000"/>
              </a:lnSpc>
              <a:buNone/>
            </a:pP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3BE56C4-6C84-4DB8-A9C3-5AEE09FE2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258" y="3045041"/>
            <a:ext cx="5723128" cy="3453414"/>
          </a:xfrm>
          <a:prstGeom prst="rect">
            <a:avLst/>
          </a:prstGeom>
        </p:spPr>
      </p:pic>
      <p:sp>
        <p:nvSpPr>
          <p:cNvPr id="4" name="Slide Number Placeholder 3">
            <a:extLst>
              <a:ext uri="{FF2B5EF4-FFF2-40B4-BE49-F238E27FC236}">
                <a16:creationId xmlns:a16="http://schemas.microsoft.com/office/drawing/2014/main" id="{67E6A529-3530-4B3C-92CD-FAD6928DE107}"/>
              </a:ext>
            </a:extLst>
          </p:cNvPr>
          <p:cNvSpPr>
            <a:spLocks noGrp="1"/>
          </p:cNvSpPr>
          <p:nvPr>
            <p:ph type="sldNum" sz="quarter" idx="12"/>
          </p:nvPr>
        </p:nvSpPr>
        <p:spPr/>
        <p:txBody>
          <a:bodyPr/>
          <a:lstStyle/>
          <a:p>
            <a:fld id="{7751A071-7154-4D55-9626-BED70B47E51E}" type="slidenum">
              <a:rPr lang="en-US" smtClean="0"/>
              <a:t>14</a:t>
            </a:fld>
            <a:endParaRPr lang="en-US"/>
          </a:p>
        </p:txBody>
      </p:sp>
    </p:spTree>
    <p:extLst>
      <p:ext uri="{BB962C8B-B14F-4D97-AF65-F5344CB8AC3E}">
        <p14:creationId xmlns:p14="http://schemas.microsoft.com/office/powerpoint/2010/main" val="1828006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F8E02B-1619-4222-84A5-9D6B285B13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7123" y="1592270"/>
            <a:ext cx="8108848" cy="4561227"/>
          </a:xfrm>
        </p:spPr>
      </p:pic>
      <p:sp>
        <p:nvSpPr>
          <p:cNvPr id="6" name="TextBox 5">
            <a:extLst>
              <a:ext uri="{FF2B5EF4-FFF2-40B4-BE49-F238E27FC236}">
                <a16:creationId xmlns:a16="http://schemas.microsoft.com/office/drawing/2014/main" id="{7BCB258B-2A52-45D8-B6C4-9A8873752088}"/>
              </a:ext>
            </a:extLst>
          </p:cNvPr>
          <p:cNvSpPr txBox="1"/>
          <p:nvPr/>
        </p:nvSpPr>
        <p:spPr>
          <a:xfrm>
            <a:off x="4183457" y="585927"/>
            <a:ext cx="3725700"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Raspberry Pi first boot</a:t>
            </a:r>
          </a:p>
        </p:txBody>
      </p:sp>
      <p:sp>
        <p:nvSpPr>
          <p:cNvPr id="7" name="Slide Number Placeholder 6">
            <a:extLst>
              <a:ext uri="{FF2B5EF4-FFF2-40B4-BE49-F238E27FC236}">
                <a16:creationId xmlns:a16="http://schemas.microsoft.com/office/drawing/2014/main" id="{BE48A8B7-04AA-4DC0-95E2-45C42B0F8C4F}"/>
              </a:ext>
            </a:extLst>
          </p:cNvPr>
          <p:cNvSpPr>
            <a:spLocks noGrp="1"/>
          </p:cNvSpPr>
          <p:nvPr>
            <p:ph type="sldNum" sz="quarter" idx="12"/>
          </p:nvPr>
        </p:nvSpPr>
        <p:spPr/>
        <p:txBody>
          <a:bodyPr/>
          <a:lstStyle/>
          <a:p>
            <a:fld id="{7751A071-7154-4D55-9626-BED70B47E51E}" type="slidenum">
              <a:rPr lang="en-US" smtClean="0"/>
              <a:t>15</a:t>
            </a:fld>
            <a:endParaRPr lang="en-US"/>
          </a:p>
        </p:txBody>
      </p:sp>
    </p:spTree>
    <p:extLst>
      <p:ext uri="{BB962C8B-B14F-4D97-AF65-F5344CB8AC3E}">
        <p14:creationId xmlns:p14="http://schemas.microsoft.com/office/powerpoint/2010/main" val="3212740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C08012-6B29-4612-A4A5-13C1302AD8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2003178"/>
            <a:ext cx="7735712" cy="4351338"/>
          </a:xfrm>
        </p:spPr>
      </p:pic>
      <p:sp>
        <p:nvSpPr>
          <p:cNvPr id="11" name="TextBox 10">
            <a:extLst>
              <a:ext uri="{FF2B5EF4-FFF2-40B4-BE49-F238E27FC236}">
                <a16:creationId xmlns:a16="http://schemas.microsoft.com/office/drawing/2014/main" id="{AC1C558C-2EDB-45AB-85B4-9F4C0FBBB117}"/>
              </a:ext>
            </a:extLst>
          </p:cNvPr>
          <p:cNvSpPr txBox="1"/>
          <p:nvPr/>
        </p:nvSpPr>
        <p:spPr>
          <a:xfrm>
            <a:off x="2228144" y="372863"/>
            <a:ext cx="5255579" cy="11411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sudo apt-get update</a:t>
            </a:r>
          </a:p>
          <a:p>
            <a:pPr marL="285750" indent="-28575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sudo apt-get upgrade</a:t>
            </a:r>
            <a:endParaRPr lang="en-US" sz="2400" b="1" dirty="0"/>
          </a:p>
        </p:txBody>
      </p:sp>
      <p:sp>
        <p:nvSpPr>
          <p:cNvPr id="12" name="Slide Number Placeholder 11">
            <a:extLst>
              <a:ext uri="{FF2B5EF4-FFF2-40B4-BE49-F238E27FC236}">
                <a16:creationId xmlns:a16="http://schemas.microsoft.com/office/drawing/2014/main" id="{AFED1FE2-AE1A-4F6B-A8B2-9FC5B352DF3F}"/>
              </a:ext>
            </a:extLst>
          </p:cNvPr>
          <p:cNvSpPr>
            <a:spLocks noGrp="1"/>
          </p:cNvSpPr>
          <p:nvPr>
            <p:ph type="sldNum" sz="quarter" idx="12"/>
          </p:nvPr>
        </p:nvSpPr>
        <p:spPr/>
        <p:txBody>
          <a:bodyPr/>
          <a:lstStyle/>
          <a:p>
            <a:fld id="{7751A071-7154-4D55-9626-BED70B47E51E}" type="slidenum">
              <a:rPr lang="en-US" smtClean="0"/>
              <a:t>16</a:t>
            </a:fld>
            <a:endParaRPr lang="en-US"/>
          </a:p>
        </p:txBody>
      </p:sp>
    </p:spTree>
    <p:extLst>
      <p:ext uri="{BB962C8B-B14F-4D97-AF65-F5344CB8AC3E}">
        <p14:creationId xmlns:p14="http://schemas.microsoft.com/office/powerpoint/2010/main" val="348656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FD38-F8E4-45C8-8CD8-233B5704DB86}"/>
              </a:ext>
            </a:extLst>
          </p:cNvPr>
          <p:cNvSpPr>
            <a:spLocks noGrp="1"/>
          </p:cNvSpPr>
          <p:nvPr>
            <p:ph type="title"/>
          </p:nvPr>
        </p:nvSpPr>
        <p:spPr>
          <a:xfrm>
            <a:off x="2228144" y="542680"/>
            <a:ext cx="7977326" cy="957648"/>
          </a:xfrm>
        </p:spPr>
        <p:txBody>
          <a:bodyPr>
            <a:normAutofit/>
          </a:bodyPr>
          <a:lstStyle/>
          <a:p>
            <a:pPr marL="571500" indent="-5715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sudo apt-get install build-essential cmake pkg-config</a:t>
            </a:r>
            <a:br>
              <a:rPr lang="en-US" sz="2000" dirty="0">
                <a:latin typeface="Times New Roman" panose="02020603050405020304" pitchFamily="18" charset="0"/>
                <a:cs typeface="Times New Roman" panose="02020603050405020304" pitchFamily="18" charset="0"/>
              </a:rPr>
            </a:br>
            <a:endParaRPr lang="en-US" sz="2000" dirty="0"/>
          </a:p>
        </p:txBody>
      </p:sp>
      <p:pic>
        <p:nvPicPr>
          <p:cNvPr id="5" name="Content Placeholder 4">
            <a:extLst>
              <a:ext uri="{FF2B5EF4-FFF2-40B4-BE49-F238E27FC236}">
                <a16:creationId xmlns:a16="http://schemas.microsoft.com/office/drawing/2014/main" id="{EB7A5400-B2E0-49FD-8C3B-F53A564EA1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6" name="Slide Number Placeholder 5">
            <a:extLst>
              <a:ext uri="{FF2B5EF4-FFF2-40B4-BE49-F238E27FC236}">
                <a16:creationId xmlns:a16="http://schemas.microsoft.com/office/drawing/2014/main" id="{1161969E-4761-4BCA-8D61-12093F6DB852}"/>
              </a:ext>
            </a:extLst>
          </p:cNvPr>
          <p:cNvSpPr>
            <a:spLocks noGrp="1"/>
          </p:cNvSpPr>
          <p:nvPr>
            <p:ph type="sldNum" sz="quarter" idx="12"/>
          </p:nvPr>
        </p:nvSpPr>
        <p:spPr/>
        <p:txBody>
          <a:bodyPr/>
          <a:lstStyle/>
          <a:p>
            <a:fld id="{7751A071-7154-4D55-9626-BED70B47E51E}" type="slidenum">
              <a:rPr lang="en-US" smtClean="0"/>
              <a:t>17</a:t>
            </a:fld>
            <a:endParaRPr lang="en-US"/>
          </a:p>
        </p:txBody>
      </p:sp>
    </p:spTree>
    <p:extLst>
      <p:ext uri="{BB962C8B-B14F-4D97-AF65-F5344CB8AC3E}">
        <p14:creationId xmlns:p14="http://schemas.microsoft.com/office/powerpoint/2010/main" val="875338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0E8471-E563-4DAB-821A-6467731D87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2056444"/>
            <a:ext cx="7735712" cy="4351338"/>
          </a:xfrm>
        </p:spPr>
      </p:pic>
      <p:sp>
        <p:nvSpPr>
          <p:cNvPr id="9" name="TextBox 8">
            <a:extLst>
              <a:ext uri="{FF2B5EF4-FFF2-40B4-BE49-F238E27FC236}">
                <a16:creationId xmlns:a16="http://schemas.microsoft.com/office/drawing/2014/main" id="{6F64FA10-58D1-4CA8-A6A6-B493D75F02C7}"/>
              </a:ext>
            </a:extLst>
          </p:cNvPr>
          <p:cNvSpPr txBox="1"/>
          <p:nvPr/>
        </p:nvSpPr>
        <p:spPr>
          <a:xfrm>
            <a:off x="2041949" y="302118"/>
            <a:ext cx="8836073" cy="1754326"/>
          </a:xfrm>
          <a:prstGeom prst="rect">
            <a:avLst/>
          </a:prstGeom>
          <a:noFill/>
        </p:spPr>
        <p:txBody>
          <a:bodyPr wrap="none" rtlCol="0">
            <a:spAutoFit/>
          </a:bodyPr>
          <a:lstStyle/>
          <a:p>
            <a:pPr marL="285750" indent="-28575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sudo apt-get install libjpeg-dev libtiff5-dev libjasper-dev libpng12-dev</a:t>
            </a:r>
          </a:p>
          <a:p>
            <a:pPr marL="285750" indent="-28575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sudo apt-get install libavcodec-dev libavformat-dev libswscale-dev libv4l-dev</a:t>
            </a:r>
          </a:p>
          <a:p>
            <a:pPr marL="285750" indent="-28575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sudo apt-get install libgtk2.0-dev libgtk-3-dev</a:t>
            </a:r>
          </a:p>
          <a:p>
            <a:pPr algn="just"/>
            <a:endParaRPr lang="en-US" dirty="0"/>
          </a:p>
        </p:txBody>
      </p:sp>
      <p:sp>
        <p:nvSpPr>
          <p:cNvPr id="10" name="Slide Number Placeholder 9">
            <a:extLst>
              <a:ext uri="{FF2B5EF4-FFF2-40B4-BE49-F238E27FC236}">
                <a16:creationId xmlns:a16="http://schemas.microsoft.com/office/drawing/2014/main" id="{99FDFDFE-CB6C-4B8F-8B1C-6823DD6BBA14}"/>
              </a:ext>
            </a:extLst>
          </p:cNvPr>
          <p:cNvSpPr>
            <a:spLocks noGrp="1"/>
          </p:cNvSpPr>
          <p:nvPr>
            <p:ph type="sldNum" sz="quarter" idx="12"/>
          </p:nvPr>
        </p:nvSpPr>
        <p:spPr/>
        <p:txBody>
          <a:bodyPr/>
          <a:lstStyle/>
          <a:p>
            <a:fld id="{7751A071-7154-4D55-9626-BED70B47E51E}" type="slidenum">
              <a:rPr lang="en-US" smtClean="0"/>
              <a:t>18</a:t>
            </a:fld>
            <a:endParaRPr lang="en-US"/>
          </a:p>
        </p:txBody>
      </p:sp>
    </p:spTree>
    <p:extLst>
      <p:ext uri="{BB962C8B-B14F-4D97-AF65-F5344CB8AC3E}">
        <p14:creationId xmlns:p14="http://schemas.microsoft.com/office/powerpoint/2010/main" val="2936594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8042A5-95D2-4EF7-A543-CD1699BF30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964846"/>
            <a:ext cx="7735712" cy="4351338"/>
          </a:xfrm>
        </p:spPr>
      </p:pic>
      <p:sp>
        <p:nvSpPr>
          <p:cNvPr id="6" name="TextBox 5">
            <a:extLst>
              <a:ext uri="{FF2B5EF4-FFF2-40B4-BE49-F238E27FC236}">
                <a16:creationId xmlns:a16="http://schemas.microsoft.com/office/drawing/2014/main" id="{C5E76D64-4CA0-4497-B0C2-D300D84CDC64}"/>
              </a:ext>
            </a:extLst>
          </p:cNvPr>
          <p:cNvSpPr txBox="1"/>
          <p:nvPr/>
        </p:nvSpPr>
        <p:spPr>
          <a:xfrm>
            <a:off x="2228144" y="210520"/>
            <a:ext cx="5436104" cy="175432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sudo apt-get install libatlas-base-dev gfortran</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sudo apt-get install libqtgui4</a:t>
            </a:r>
          </a:p>
          <a:p>
            <a:pPr marL="285750" indent="-28575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sudo apt-get install libqt4-test</a:t>
            </a:r>
          </a:p>
          <a:p>
            <a:endParaRPr lang="en-US" dirty="0"/>
          </a:p>
        </p:txBody>
      </p:sp>
      <p:sp>
        <p:nvSpPr>
          <p:cNvPr id="7" name="Slide Number Placeholder 6">
            <a:extLst>
              <a:ext uri="{FF2B5EF4-FFF2-40B4-BE49-F238E27FC236}">
                <a16:creationId xmlns:a16="http://schemas.microsoft.com/office/drawing/2014/main" id="{EBFFABD2-FF38-41A5-9757-AEA9D05CD058}"/>
              </a:ext>
            </a:extLst>
          </p:cNvPr>
          <p:cNvSpPr>
            <a:spLocks noGrp="1"/>
          </p:cNvSpPr>
          <p:nvPr>
            <p:ph type="sldNum" sz="quarter" idx="12"/>
          </p:nvPr>
        </p:nvSpPr>
        <p:spPr/>
        <p:txBody>
          <a:bodyPr/>
          <a:lstStyle/>
          <a:p>
            <a:fld id="{7751A071-7154-4D55-9626-BED70B47E51E}" type="slidenum">
              <a:rPr lang="en-US" smtClean="0"/>
              <a:t>19</a:t>
            </a:fld>
            <a:endParaRPr lang="en-US"/>
          </a:p>
        </p:txBody>
      </p:sp>
    </p:spTree>
    <p:extLst>
      <p:ext uri="{BB962C8B-B14F-4D97-AF65-F5344CB8AC3E}">
        <p14:creationId xmlns:p14="http://schemas.microsoft.com/office/powerpoint/2010/main" val="11223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8686800" cy="838200"/>
          </a:xfrm>
        </p:spPr>
        <p:txBody>
          <a:bodyPr>
            <a:normAutofit/>
          </a:bodyPr>
          <a:lstStyle/>
          <a:p>
            <a:r>
              <a:rPr lang="en-US" sz="4000" b="1" dirty="0">
                <a:latin typeface="Times New Roman" pitchFamily="18" charset="0"/>
                <a:cs typeface="Times New Roman" pitchFamily="18" charset="0"/>
              </a:rPr>
              <a:t>Outlines</a:t>
            </a:r>
          </a:p>
        </p:txBody>
      </p:sp>
      <p:sp>
        <p:nvSpPr>
          <p:cNvPr id="3" name="Content Placeholder 2"/>
          <p:cNvSpPr>
            <a:spLocks noGrp="1"/>
          </p:cNvSpPr>
          <p:nvPr>
            <p:ph idx="1"/>
          </p:nvPr>
        </p:nvSpPr>
        <p:spPr>
          <a:xfrm>
            <a:off x="1752600" y="1524000"/>
            <a:ext cx="8686800" cy="4876800"/>
          </a:xfrm>
        </p:spPr>
        <p:txBody>
          <a:bodyPr>
            <a:normAutofit fontScale="92500" lnSpcReduction="10000"/>
          </a:bodyPr>
          <a:lstStyle/>
          <a:p>
            <a:pPr marL="457200" indent="-457200"/>
            <a:r>
              <a:rPr lang="en-US" dirty="0">
                <a:latin typeface="Times New Roman" panose="02020603050405020304" pitchFamily="18" charset="0"/>
                <a:cs typeface="Times New Roman" panose="02020603050405020304" pitchFamily="18" charset="0"/>
              </a:rPr>
              <a:t>Abstract</a:t>
            </a:r>
          </a:p>
          <a:p>
            <a:pPr marL="457200" indent="-457200"/>
            <a:r>
              <a:rPr lang="en-US" dirty="0">
                <a:latin typeface="Times New Roman" panose="02020603050405020304" pitchFamily="18" charset="0"/>
                <a:cs typeface="Times New Roman" panose="02020603050405020304" pitchFamily="18" charset="0"/>
              </a:rPr>
              <a:t>Introduction</a:t>
            </a:r>
          </a:p>
          <a:p>
            <a:pPr marL="457200" indent="-457200"/>
            <a:r>
              <a:rPr lang="en-US" dirty="0">
                <a:latin typeface="Times New Roman" panose="02020603050405020304" pitchFamily="18" charset="0"/>
                <a:cs typeface="Times New Roman" panose="02020603050405020304" pitchFamily="18" charset="0"/>
              </a:rPr>
              <a:t>Aim and Objectives</a:t>
            </a:r>
          </a:p>
          <a:p>
            <a:pPr marL="457200" indent="-457200"/>
            <a:r>
              <a:rPr lang="en-US" dirty="0">
                <a:latin typeface="Times New Roman" panose="02020603050405020304" pitchFamily="18" charset="0"/>
                <a:cs typeface="Times New Roman" panose="02020603050405020304" pitchFamily="18" charset="0"/>
              </a:rPr>
              <a:t>Literature Review</a:t>
            </a:r>
          </a:p>
          <a:p>
            <a:pPr marL="457200" indent="-457200"/>
            <a:r>
              <a:rPr lang="en-US" dirty="0">
                <a:latin typeface="Times New Roman" panose="02020603050405020304" pitchFamily="18" charset="0"/>
                <a:cs typeface="Times New Roman" panose="02020603050405020304" pitchFamily="18" charset="0"/>
              </a:rPr>
              <a:t>System Block Diagram</a:t>
            </a:r>
          </a:p>
          <a:p>
            <a:pPr marL="457200" indent="-457200"/>
            <a:r>
              <a:rPr lang="en-US" dirty="0">
                <a:latin typeface="Times New Roman" panose="02020603050405020304" pitchFamily="18" charset="0"/>
                <a:cs typeface="Times New Roman" panose="02020603050405020304" pitchFamily="18" charset="0"/>
              </a:rPr>
              <a:t>Scope of Thesis</a:t>
            </a:r>
          </a:p>
          <a:p>
            <a:pPr marL="457200" indent="-457200"/>
            <a:r>
              <a:rPr lang="en-US" dirty="0">
                <a:latin typeface="Times New Roman" panose="02020603050405020304" pitchFamily="18" charset="0"/>
                <a:cs typeface="Times New Roman" panose="02020603050405020304" pitchFamily="18" charset="0"/>
              </a:rPr>
              <a:t>Software &amp; Hardware Requirement</a:t>
            </a:r>
          </a:p>
          <a:p>
            <a:pPr marL="457200" indent="-457200"/>
            <a:r>
              <a:rPr lang="en-US" dirty="0">
                <a:latin typeface="Times New Roman" panose="02020603050405020304" pitchFamily="18" charset="0"/>
                <a:cs typeface="Times New Roman" panose="02020603050405020304" pitchFamily="18" charset="0"/>
              </a:rPr>
              <a:t>Implementation Procedure</a:t>
            </a:r>
          </a:p>
          <a:p>
            <a:pPr marL="457200" indent="-457200"/>
            <a:r>
              <a:rPr lang="en-US" dirty="0">
                <a:latin typeface="Times New Roman" panose="02020603050405020304" pitchFamily="18" charset="0"/>
                <a:cs typeface="Times New Roman" panose="02020603050405020304" pitchFamily="18" charset="0"/>
              </a:rPr>
              <a:t>Expected Outcomes</a:t>
            </a:r>
          </a:p>
          <a:p>
            <a:pPr marL="457200" indent="-457200"/>
            <a:r>
              <a:rPr lang="en-US" dirty="0">
                <a:latin typeface="Times New Roman" panose="02020603050405020304" pitchFamily="18" charset="0"/>
                <a:cs typeface="Times New Roman" panose="02020603050405020304" pitchFamily="18" charset="0"/>
              </a:rPr>
              <a:t>Conclusion</a:t>
            </a:r>
          </a:p>
          <a:p>
            <a:pPr marL="457200" indent="-457200"/>
            <a:r>
              <a:rPr lang="en-US" dirty="0">
                <a:latin typeface="Times New Roman" panose="02020603050405020304" pitchFamily="18" charset="0"/>
                <a:cs typeface="Times New Roman" panose="02020603050405020304" pitchFamily="18" charset="0"/>
              </a:rPr>
              <a:t>References</a:t>
            </a:r>
          </a:p>
        </p:txBody>
      </p:sp>
      <p:sp>
        <p:nvSpPr>
          <p:cNvPr id="4" name="Slide Number Placeholder 3">
            <a:extLst>
              <a:ext uri="{FF2B5EF4-FFF2-40B4-BE49-F238E27FC236}">
                <a16:creationId xmlns:a16="http://schemas.microsoft.com/office/drawing/2014/main" id="{7A7515B5-2F86-41E4-B9F7-D7710060FC0A}"/>
              </a:ext>
            </a:extLst>
          </p:cNvPr>
          <p:cNvSpPr>
            <a:spLocks noGrp="1"/>
          </p:cNvSpPr>
          <p:nvPr>
            <p:ph type="sldNum" sz="quarter" idx="12"/>
          </p:nvPr>
        </p:nvSpPr>
        <p:spPr/>
        <p:txBody>
          <a:bodyPr/>
          <a:lstStyle/>
          <a:p>
            <a:fld id="{7751A071-7154-4D55-9626-BED70B47E51E}"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5ECBC6-CEA9-4862-8DA8-DA8C70982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6" name="TextBox 5">
            <a:extLst>
              <a:ext uri="{FF2B5EF4-FFF2-40B4-BE49-F238E27FC236}">
                <a16:creationId xmlns:a16="http://schemas.microsoft.com/office/drawing/2014/main" id="{DA8C6D3F-9EF5-4353-986D-6FD1CDD95655}"/>
              </a:ext>
            </a:extLst>
          </p:cNvPr>
          <p:cNvSpPr txBox="1"/>
          <p:nvPr/>
        </p:nvSpPr>
        <p:spPr>
          <a:xfrm>
            <a:off x="2228144" y="230820"/>
            <a:ext cx="4690708" cy="14773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sudo apt-get install python3-dev</a:t>
            </a:r>
          </a:p>
          <a:p>
            <a:pPr marL="285750" indent="-28575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sudo apt-get install python3-pip</a:t>
            </a:r>
          </a:p>
          <a:p>
            <a:endParaRPr lang="en-US" dirty="0"/>
          </a:p>
        </p:txBody>
      </p:sp>
      <p:sp>
        <p:nvSpPr>
          <p:cNvPr id="7" name="Slide Number Placeholder 6">
            <a:extLst>
              <a:ext uri="{FF2B5EF4-FFF2-40B4-BE49-F238E27FC236}">
                <a16:creationId xmlns:a16="http://schemas.microsoft.com/office/drawing/2014/main" id="{C456FA25-8EA8-4722-AD58-B07A2E119967}"/>
              </a:ext>
            </a:extLst>
          </p:cNvPr>
          <p:cNvSpPr>
            <a:spLocks noGrp="1"/>
          </p:cNvSpPr>
          <p:nvPr>
            <p:ph type="sldNum" sz="quarter" idx="12"/>
          </p:nvPr>
        </p:nvSpPr>
        <p:spPr/>
        <p:txBody>
          <a:bodyPr/>
          <a:lstStyle/>
          <a:p>
            <a:fld id="{7751A071-7154-4D55-9626-BED70B47E51E}" type="slidenum">
              <a:rPr lang="en-US" smtClean="0"/>
              <a:t>20</a:t>
            </a:fld>
            <a:endParaRPr lang="en-US"/>
          </a:p>
        </p:txBody>
      </p:sp>
    </p:spTree>
    <p:extLst>
      <p:ext uri="{BB962C8B-B14F-4D97-AF65-F5344CB8AC3E}">
        <p14:creationId xmlns:p14="http://schemas.microsoft.com/office/powerpoint/2010/main" val="275576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EFF33F-264C-4302-B92A-3E6B31EB1E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6" name="Content Placeholder 2">
            <a:extLst>
              <a:ext uri="{FF2B5EF4-FFF2-40B4-BE49-F238E27FC236}">
                <a16:creationId xmlns:a16="http://schemas.microsoft.com/office/drawing/2014/main" id="{ABE22B7F-A70F-4382-89DC-9F22A76DA17A}"/>
              </a:ext>
            </a:extLst>
          </p:cNvPr>
          <p:cNvSpPr txBox="1">
            <a:spLocks/>
          </p:cNvSpPr>
          <p:nvPr/>
        </p:nvSpPr>
        <p:spPr>
          <a:xfrm>
            <a:off x="2228144" y="798991"/>
            <a:ext cx="4124417" cy="7013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pip3 install opencv-python</a:t>
            </a:r>
          </a:p>
        </p:txBody>
      </p:sp>
      <p:sp>
        <p:nvSpPr>
          <p:cNvPr id="7" name="Slide Number Placeholder 6">
            <a:extLst>
              <a:ext uri="{FF2B5EF4-FFF2-40B4-BE49-F238E27FC236}">
                <a16:creationId xmlns:a16="http://schemas.microsoft.com/office/drawing/2014/main" id="{531E076F-8153-4E4D-96B0-42DAF8A5294A}"/>
              </a:ext>
            </a:extLst>
          </p:cNvPr>
          <p:cNvSpPr>
            <a:spLocks noGrp="1"/>
          </p:cNvSpPr>
          <p:nvPr>
            <p:ph type="sldNum" sz="quarter" idx="12"/>
          </p:nvPr>
        </p:nvSpPr>
        <p:spPr/>
        <p:txBody>
          <a:bodyPr/>
          <a:lstStyle/>
          <a:p>
            <a:fld id="{7751A071-7154-4D55-9626-BED70B47E51E}" type="slidenum">
              <a:rPr lang="en-US" smtClean="0"/>
              <a:t>21</a:t>
            </a:fld>
            <a:endParaRPr lang="en-US"/>
          </a:p>
        </p:txBody>
      </p:sp>
    </p:spTree>
    <p:extLst>
      <p:ext uri="{BB962C8B-B14F-4D97-AF65-F5344CB8AC3E}">
        <p14:creationId xmlns:p14="http://schemas.microsoft.com/office/powerpoint/2010/main" val="686727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8ED7-6EF9-4758-8C32-2886D2C0B4BC}"/>
              </a:ext>
            </a:extLst>
          </p:cNvPr>
          <p:cNvSpPr>
            <a:spLocks noGrp="1"/>
          </p:cNvSpPr>
          <p:nvPr>
            <p:ph type="title"/>
          </p:nvPr>
        </p:nvSpPr>
        <p:spPr>
          <a:xfrm>
            <a:off x="2228144" y="365125"/>
            <a:ext cx="9125656" cy="1428164"/>
          </a:xfrm>
        </p:spPr>
        <p:txBody>
          <a:bodyPr>
            <a:normAutofit fontScale="90000"/>
          </a:bodyPr>
          <a:lstStyle/>
          <a:p>
            <a:pPr>
              <a:lnSpc>
                <a:spcPct val="150000"/>
              </a:lnSpc>
            </a:pPr>
            <a:r>
              <a:rPr lang="en-US" sz="2700" b="1" dirty="0">
                <a:latin typeface="Times New Roman" panose="02020603050405020304" pitchFamily="18" charset="0"/>
                <a:cs typeface="Times New Roman" panose="02020603050405020304" pitchFamily="18" charset="0"/>
              </a:rPr>
              <a:t>OpenCV3 was successfully installed on python3</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Python version - 3.5.3</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OpenCV version - 3.4.4</a:t>
            </a:r>
          </a:p>
        </p:txBody>
      </p:sp>
      <p:pic>
        <p:nvPicPr>
          <p:cNvPr id="5" name="Content Placeholder 4">
            <a:extLst>
              <a:ext uri="{FF2B5EF4-FFF2-40B4-BE49-F238E27FC236}">
                <a16:creationId xmlns:a16="http://schemas.microsoft.com/office/drawing/2014/main" id="{8F4CEB07-03B4-473E-B9D3-3A6FB1488B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985423"/>
            <a:ext cx="7735712" cy="4351338"/>
          </a:xfrm>
        </p:spPr>
      </p:pic>
      <p:sp>
        <p:nvSpPr>
          <p:cNvPr id="6" name="Slide Number Placeholder 5">
            <a:extLst>
              <a:ext uri="{FF2B5EF4-FFF2-40B4-BE49-F238E27FC236}">
                <a16:creationId xmlns:a16="http://schemas.microsoft.com/office/drawing/2014/main" id="{D7939B5C-ED04-4B5D-BB11-F79CE12AD299}"/>
              </a:ext>
            </a:extLst>
          </p:cNvPr>
          <p:cNvSpPr>
            <a:spLocks noGrp="1"/>
          </p:cNvSpPr>
          <p:nvPr>
            <p:ph type="sldNum" sz="quarter" idx="12"/>
          </p:nvPr>
        </p:nvSpPr>
        <p:spPr/>
        <p:txBody>
          <a:bodyPr/>
          <a:lstStyle/>
          <a:p>
            <a:fld id="{7751A071-7154-4D55-9626-BED70B47E51E}" type="slidenum">
              <a:rPr lang="en-US" smtClean="0"/>
              <a:t>22</a:t>
            </a:fld>
            <a:endParaRPr lang="en-US"/>
          </a:p>
        </p:txBody>
      </p:sp>
    </p:spTree>
    <p:extLst>
      <p:ext uri="{BB962C8B-B14F-4D97-AF65-F5344CB8AC3E}">
        <p14:creationId xmlns:p14="http://schemas.microsoft.com/office/powerpoint/2010/main" val="2915036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4AB15-C0C5-4892-BB21-4E1F776270CF}"/>
              </a:ext>
            </a:extLst>
          </p:cNvPr>
          <p:cNvSpPr>
            <a:spLocks noGrp="1"/>
          </p:cNvSpPr>
          <p:nvPr>
            <p:ph type="title"/>
          </p:nvPr>
        </p:nvSpPr>
        <p:spPr>
          <a:xfrm>
            <a:off x="838200" y="36080"/>
            <a:ext cx="10386133" cy="806727"/>
          </a:xfrm>
        </p:spPr>
        <p:txBody>
          <a:bodyPr>
            <a:normAutofit/>
          </a:bodyPr>
          <a:lstStyle/>
          <a:p>
            <a:r>
              <a:rPr lang="en-US" sz="3600" b="1" dirty="0">
                <a:latin typeface="Times New Roman" panose="02020603050405020304" pitchFamily="18" charset="0"/>
                <a:cs typeface="Times New Roman" panose="02020603050405020304" pitchFamily="18" charset="0"/>
              </a:rPr>
              <a:t>Camera Interfacing</a:t>
            </a:r>
          </a:p>
        </p:txBody>
      </p:sp>
      <p:sp>
        <p:nvSpPr>
          <p:cNvPr id="3" name="Content Placeholder 2">
            <a:extLst>
              <a:ext uri="{FF2B5EF4-FFF2-40B4-BE49-F238E27FC236}">
                <a16:creationId xmlns:a16="http://schemas.microsoft.com/office/drawing/2014/main" id="{CF2F1164-128B-4889-B55A-C7FCC680BC90}"/>
              </a:ext>
            </a:extLst>
          </p:cNvPr>
          <p:cNvSpPr>
            <a:spLocks noGrp="1"/>
          </p:cNvSpPr>
          <p:nvPr>
            <p:ph idx="1"/>
          </p:nvPr>
        </p:nvSpPr>
        <p:spPr>
          <a:xfrm>
            <a:off x="838200" y="1100832"/>
            <a:ext cx="10613994" cy="5317724"/>
          </a:xfrm>
        </p:spPr>
        <p:txBody>
          <a:bodyPr>
            <a:normAutofit/>
          </a:bodyPr>
          <a:lstStyle/>
          <a:p>
            <a:r>
              <a:rPr lang="en-US" sz="2400" dirty="0">
                <a:latin typeface="Times New Roman" panose="02020603050405020304" pitchFamily="18" charset="0"/>
                <a:cs typeface="Times New Roman" panose="02020603050405020304" pitchFamily="18" charset="0"/>
              </a:rPr>
              <a:t>Menu &gt;&gt; Preferences &gt;&gt; Raspberry Pi Configuration &gt;&gt; Interfaces &gt;&gt;</a:t>
            </a:r>
          </a:p>
          <a:p>
            <a:pPr marL="0" indent="0">
              <a:buNone/>
            </a:pPr>
            <a:r>
              <a:rPr lang="en-US" sz="2400" dirty="0">
                <a:latin typeface="Times New Roman" panose="02020603050405020304" pitchFamily="18" charset="0"/>
                <a:cs typeface="Times New Roman" panose="02020603050405020304" pitchFamily="18" charset="0"/>
              </a:rPr>
              <a:t>   Camera : Enable</a:t>
            </a:r>
          </a:p>
          <a:p>
            <a:r>
              <a:rPr lang="en-US" sz="2400" dirty="0">
                <a:latin typeface="Times New Roman" panose="02020603050405020304" pitchFamily="18" charset="0"/>
                <a:cs typeface="Times New Roman" panose="02020603050405020304" pitchFamily="18" charset="0"/>
              </a:rPr>
              <a:t>*Reboot</a:t>
            </a:r>
          </a:p>
          <a:p>
            <a:r>
              <a:rPr lang="en-US" sz="2400" dirty="0">
                <a:latin typeface="Times New Roman" panose="02020603050405020304" pitchFamily="18" charset="0"/>
                <a:cs typeface="Times New Roman" panose="02020603050405020304" pitchFamily="18" charset="0"/>
              </a:rPr>
              <a:t>Cmd Prompt &gt;&gt; sudo modprobe bcm2835-v4l2</a:t>
            </a:r>
          </a:p>
        </p:txBody>
      </p:sp>
      <p:sp>
        <p:nvSpPr>
          <p:cNvPr id="4" name="Slide Number Placeholder 3">
            <a:extLst>
              <a:ext uri="{FF2B5EF4-FFF2-40B4-BE49-F238E27FC236}">
                <a16:creationId xmlns:a16="http://schemas.microsoft.com/office/drawing/2014/main" id="{68E91F50-792E-43CB-920D-ADD9FF6DE013}"/>
              </a:ext>
            </a:extLst>
          </p:cNvPr>
          <p:cNvSpPr>
            <a:spLocks noGrp="1"/>
          </p:cNvSpPr>
          <p:nvPr>
            <p:ph type="sldNum" sz="quarter" idx="12"/>
          </p:nvPr>
        </p:nvSpPr>
        <p:spPr/>
        <p:txBody>
          <a:bodyPr/>
          <a:lstStyle/>
          <a:p>
            <a:fld id="{7751A071-7154-4D55-9626-BED70B47E51E}" type="slidenum">
              <a:rPr lang="en-US" smtClean="0"/>
              <a:t>23</a:t>
            </a:fld>
            <a:endParaRPr lang="en-US"/>
          </a:p>
        </p:txBody>
      </p:sp>
      <p:pic>
        <p:nvPicPr>
          <p:cNvPr id="7" name="Picture 6">
            <a:extLst>
              <a:ext uri="{FF2B5EF4-FFF2-40B4-BE49-F238E27FC236}">
                <a16:creationId xmlns:a16="http://schemas.microsoft.com/office/drawing/2014/main" id="{BE316C76-ECCB-431C-A08C-DB36A513F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401408" y="2973958"/>
            <a:ext cx="3275860" cy="3488925"/>
          </a:xfrm>
          <a:prstGeom prst="rect">
            <a:avLst/>
          </a:prstGeom>
        </p:spPr>
      </p:pic>
      <p:pic>
        <p:nvPicPr>
          <p:cNvPr id="9" name="Picture 8">
            <a:extLst>
              <a:ext uri="{FF2B5EF4-FFF2-40B4-BE49-F238E27FC236}">
                <a16:creationId xmlns:a16="http://schemas.microsoft.com/office/drawing/2014/main" id="{667F0E97-081D-4DFA-8B3E-C6B86C4E6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240476" y="1837615"/>
            <a:ext cx="4518735" cy="4518735"/>
          </a:xfrm>
          <a:prstGeom prst="rect">
            <a:avLst/>
          </a:prstGeom>
        </p:spPr>
      </p:pic>
    </p:spTree>
    <p:extLst>
      <p:ext uri="{BB962C8B-B14F-4D97-AF65-F5344CB8AC3E}">
        <p14:creationId xmlns:p14="http://schemas.microsoft.com/office/powerpoint/2010/main" val="3464059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DBCC-9644-43A2-AF98-CC7A065C9F3D}"/>
              </a:ext>
            </a:extLst>
          </p:cNvPr>
          <p:cNvSpPr>
            <a:spLocks noGrp="1"/>
          </p:cNvSpPr>
          <p:nvPr>
            <p:ph type="title"/>
          </p:nvPr>
        </p:nvSpPr>
        <p:spPr>
          <a:xfrm>
            <a:off x="2246488" y="365125"/>
            <a:ext cx="9107312" cy="1325563"/>
          </a:xfrm>
        </p:spPr>
        <p:txBody>
          <a:bodyPr>
            <a:normAutofit/>
          </a:bodyPr>
          <a:lstStyle/>
          <a:p>
            <a:r>
              <a:rPr lang="en-US" sz="3600" b="1" dirty="0">
                <a:latin typeface="Times New Roman" panose="02020603050405020304" pitchFamily="18" charset="0"/>
                <a:cs typeface="Times New Roman" panose="02020603050405020304" pitchFamily="18" charset="0"/>
              </a:rPr>
              <a:t>Result of captured image using </a:t>
            </a:r>
            <a:r>
              <a:rPr lang="en-US" sz="3600" b="1" dirty="0" err="1">
                <a:latin typeface="Times New Roman" panose="02020603050405020304" pitchFamily="18" charset="0"/>
                <a:cs typeface="Times New Roman" panose="02020603050405020304" pitchFamily="18" charset="0"/>
              </a:rPr>
              <a:t>openCV</a:t>
            </a:r>
            <a:endParaRPr lang="en-US" sz="36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4F2BA7E5-4B4D-4491-B2C0-67CFDD4210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488" y="1699565"/>
            <a:ext cx="7735712" cy="4351338"/>
          </a:xfrm>
        </p:spPr>
      </p:pic>
      <p:sp>
        <p:nvSpPr>
          <p:cNvPr id="4" name="Slide Number Placeholder 3">
            <a:extLst>
              <a:ext uri="{FF2B5EF4-FFF2-40B4-BE49-F238E27FC236}">
                <a16:creationId xmlns:a16="http://schemas.microsoft.com/office/drawing/2014/main" id="{A489EE50-5F11-4958-9A05-F296506D8856}"/>
              </a:ext>
            </a:extLst>
          </p:cNvPr>
          <p:cNvSpPr>
            <a:spLocks noGrp="1"/>
          </p:cNvSpPr>
          <p:nvPr>
            <p:ph type="sldNum" sz="quarter" idx="12"/>
          </p:nvPr>
        </p:nvSpPr>
        <p:spPr/>
        <p:txBody>
          <a:bodyPr/>
          <a:lstStyle/>
          <a:p>
            <a:fld id="{7751A071-7154-4D55-9626-BED70B47E51E}" type="slidenum">
              <a:rPr lang="en-US" smtClean="0"/>
              <a:t>24</a:t>
            </a:fld>
            <a:endParaRPr lang="en-US"/>
          </a:p>
        </p:txBody>
      </p:sp>
    </p:spTree>
    <p:extLst>
      <p:ext uri="{BB962C8B-B14F-4D97-AF65-F5344CB8AC3E}">
        <p14:creationId xmlns:p14="http://schemas.microsoft.com/office/powerpoint/2010/main" val="2079200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A610-FF80-4F85-9C94-F899482A9849}"/>
              </a:ext>
            </a:extLst>
          </p:cNvPr>
          <p:cNvSpPr>
            <a:spLocks noGrp="1"/>
          </p:cNvSpPr>
          <p:nvPr>
            <p:ph type="title"/>
          </p:nvPr>
        </p:nvSpPr>
        <p:spPr>
          <a:xfrm>
            <a:off x="838200" y="2317071"/>
            <a:ext cx="10515600" cy="2175029"/>
          </a:xfrm>
        </p:spPr>
        <p:txBody>
          <a:bodyPr>
            <a:normAutofit fontScale="90000"/>
          </a:bodyPr>
          <a:lstStyle/>
          <a:p>
            <a:pPr algn="ctr">
              <a:lnSpc>
                <a:spcPct val="150000"/>
              </a:lnSpc>
            </a:pP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SYSTEM  IMPLEMENTATION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AND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RESULT</a:t>
            </a:r>
            <a:br>
              <a:rPr lang="en-US" dirty="0"/>
            </a:br>
            <a:endParaRPr lang="en-US" dirty="0"/>
          </a:p>
        </p:txBody>
      </p:sp>
      <p:sp>
        <p:nvSpPr>
          <p:cNvPr id="4" name="Slide Number Placeholder 3">
            <a:extLst>
              <a:ext uri="{FF2B5EF4-FFF2-40B4-BE49-F238E27FC236}">
                <a16:creationId xmlns:a16="http://schemas.microsoft.com/office/drawing/2014/main" id="{992D1A3A-233C-4EFC-BC2B-3BF93B7F2C49}"/>
              </a:ext>
            </a:extLst>
          </p:cNvPr>
          <p:cNvSpPr>
            <a:spLocks noGrp="1"/>
          </p:cNvSpPr>
          <p:nvPr>
            <p:ph type="sldNum" sz="quarter" idx="12"/>
          </p:nvPr>
        </p:nvSpPr>
        <p:spPr/>
        <p:txBody>
          <a:bodyPr/>
          <a:lstStyle/>
          <a:p>
            <a:fld id="{7751A071-7154-4D55-9626-BED70B47E51E}" type="slidenum">
              <a:rPr lang="en-US" smtClean="0"/>
              <a:t>25</a:t>
            </a:fld>
            <a:endParaRPr lang="en-US"/>
          </a:p>
        </p:txBody>
      </p:sp>
    </p:spTree>
    <p:extLst>
      <p:ext uri="{BB962C8B-B14F-4D97-AF65-F5344CB8AC3E}">
        <p14:creationId xmlns:p14="http://schemas.microsoft.com/office/powerpoint/2010/main" val="3491438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3817" y="757561"/>
            <a:ext cx="3515558" cy="1143000"/>
          </a:xfrm>
        </p:spPr>
        <p:txBody>
          <a:bodyPr/>
          <a:lstStyle/>
          <a:p>
            <a:r>
              <a:rPr lang="en-US" b="1" dirty="0">
                <a:latin typeface="Times New Roman" pitchFamily="18" charset="0"/>
                <a:cs typeface="Times New Roman" pitchFamily="18" charset="0"/>
              </a:rPr>
              <a:t>Identification</a:t>
            </a:r>
            <a:endParaRPr lang="en-US" dirty="0"/>
          </a:p>
        </p:txBody>
      </p:sp>
      <p:sp>
        <p:nvSpPr>
          <p:cNvPr id="3" name="Content Placeholder 2"/>
          <p:cNvSpPr>
            <a:spLocks noGrp="1"/>
          </p:cNvSpPr>
          <p:nvPr>
            <p:ph idx="1"/>
          </p:nvPr>
        </p:nvSpPr>
        <p:spPr>
          <a:xfrm>
            <a:off x="3751556" y="1810307"/>
            <a:ext cx="2524957" cy="3099046"/>
          </a:xfrm>
        </p:spPr>
        <p:txBody>
          <a:bodyPr/>
          <a:lstStyle/>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Red Grain</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White Grain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4019550" y="1047750"/>
            <a:ext cx="4152900" cy="4286250"/>
          </a:xfrm>
          <a:prstGeom prst="rect">
            <a:avLst/>
          </a:prstGeom>
          <a:noFill/>
          <a:ln w="9525">
            <a:noFill/>
            <a:miter lim="800000"/>
            <a:headEnd/>
            <a:tailEnd/>
          </a:ln>
          <a:effectLst/>
        </p:spPr>
      </p:pic>
      <p:sp>
        <p:nvSpPr>
          <p:cNvPr id="5" name="TextBox 4"/>
          <p:cNvSpPr txBox="1"/>
          <p:nvPr/>
        </p:nvSpPr>
        <p:spPr>
          <a:xfrm>
            <a:off x="5029200" y="5634336"/>
            <a:ext cx="1981200" cy="461665"/>
          </a:xfrm>
          <a:prstGeom prst="rect">
            <a:avLst/>
          </a:prstGeom>
          <a:noFill/>
        </p:spPr>
        <p:txBody>
          <a:bodyPr wrap="square" rtlCol="0">
            <a:spAutoFit/>
          </a:bodyPr>
          <a:lstStyle/>
          <a:p>
            <a:r>
              <a:rPr lang="en-US" sz="2400" dirty="0">
                <a:latin typeface="Times New Roman" pitchFamily="18" charset="0"/>
                <a:cs typeface="Times New Roman" pitchFamily="18" charset="0"/>
              </a:rPr>
              <a:t>Grain Mixture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2499" y="1766656"/>
            <a:ext cx="5660255" cy="4767309"/>
          </a:xfrm>
        </p:spPr>
        <p:txBody>
          <a:bodyPr>
            <a:normAutofit/>
          </a:bodyPr>
          <a:lstStyle/>
          <a:p>
            <a:pPr>
              <a:buFont typeface="Wingdings" pitchFamily="2" charset="2"/>
              <a:buChar char="v"/>
            </a:pPr>
            <a:r>
              <a:rPr lang="es-ES" b="1" dirty="0">
                <a:latin typeface="Times New Roman" pitchFamily="18" charset="0"/>
                <a:cs typeface="Times New Roman" pitchFamily="18" charset="0"/>
              </a:rPr>
              <a:t>Red </a:t>
            </a:r>
            <a:r>
              <a:rPr lang="es-ES" b="1" dirty="0" err="1">
                <a:latin typeface="Times New Roman" pitchFamily="18" charset="0"/>
                <a:cs typeface="Times New Roman" pitchFamily="18" charset="0"/>
              </a:rPr>
              <a:t>Grain</a:t>
            </a:r>
            <a:endParaRPr lang="es-ES" b="1" dirty="0">
              <a:latin typeface="Times New Roman" pitchFamily="18" charset="0"/>
              <a:cs typeface="Times New Roman" pitchFamily="18" charset="0"/>
            </a:endParaRPr>
          </a:p>
          <a:p>
            <a:pPr>
              <a:buNone/>
            </a:pPr>
            <a:r>
              <a:rPr lang="es-ES" b="1" dirty="0">
                <a:latin typeface="Times New Roman" pitchFamily="18" charset="0"/>
                <a:cs typeface="Times New Roman" pitchFamily="18" charset="0"/>
              </a:rPr>
              <a:t>		85 &lt; R &lt; 160 </a:t>
            </a:r>
          </a:p>
          <a:p>
            <a:pPr>
              <a:buNone/>
            </a:pPr>
            <a:r>
              <a:rPr lang="es-ES" b="1" dirty="0">
                <a:latin typeface="Times New Roman" pitchFamily="18" charset="0"/>
                <a:cs typeface="Times New Roman" pitchFamily="18" charset="0"/>
              </a:rPr>
              <a:t>		34 &lt; G &lt; 144 </a:t>
            </a:r>
          </a:p>
          <a:p>
            <a:pPr>
              <a:buNone/>
            </a:pPr>
            <a:r>
              <a:rPr lang="es-ES" b="1" dirty="0">
                <a:latin typeface="Times New Roman" pitchFamily="18" charset="0"/>
                <a:cs typeface="Times New Roman" pitchFamily="18" charset="0"/>
              </a:rPr>
              <a:t>		15 &lt; B &lt; 126 </a:t>
            </a:r>
          </a:p>
          <a:p>
            <a:pPr>
              <a:buNone/>
            </a:pPr>
            <a:endParaRPr lang="es-ES" b="1" dirty="0">
              <a:latin typeface="Times New Roman" pitchFamily="18" charset="0"/>
              <a:cs typeface="Times New Roman" pitchFamily="18" charset="0"/>
            </a:endParaRPr>
          </a:p>
          <a:p>
            <a:pPr>
              <a:buFont typeface="Wingdings" pitchFamily="2" charset="2"/>
              <a:buChar char="v"/>
            </a:pPr>
            <a:r>
              <a:rPr lang="en-US" b="1" dirty="0">
                <a:latin typeface="Times New Roman" pitchFamily="18" charset="0"/>
                <a:cs typeface="Times New Roman" pitchFamily="18" charset="0"/>
              </a:rPr>
              <a:t>White Grain</a:t>
            </a:r>
          </a:p>
          <a:p>
            <a:pPr>
              <a:buNone/>
            </a:pPr>
            <a:r>
              <a:rPr lang="es-ES" b="1" dirty="0">
                <a:latin typeface="Times New Roman" pitchFamily="18" charset="0"/>
                <a:cs typeface="Times New Roman" pitchFamily="18" charset="0"/>
              </a:rPr>
              <a:t>		123 &lt; R &lt; 184 </a:t>
            </a:r>
          </a:p>
          <a:p>
            <a:pPr>
              <a:buNone/>
            </a:pPr>
            <a:r>
              <a:rPr lang="es-ES" b="1" dirty="0">
                <a:latin typeface="Times New Roman" pitchFamily="18" charset="0"/>
                <a:cs typeface="Times New Roman" pitchFamily="18" charset="0"/>
              </a:rPr>
              <a:t>		127 &lt; G &lt; 189 </a:t>
            </a:r>
          </a:p>
          <a:p>
            <a:pPr>
              <a:buNone/>
            </a:pPr>
            <a:r>
              <a:rPr lang="es-ES" b="1" dirty="0">
                <a:latin typeface="Times New Roman" pitchFamily="18" charset="0"/>
                <a:cs typeface="Times New Roman" pitchFamily="18" charset="0"/>
              </a:rPr>
              <a:t>		128 &lt; B &lt; 190 </a:t>
            </a:r>
            <a:r>
              <a:rPr lang="en-US" dirty="0">
                <a:latin typeface="Times New Roman" pitchFamily="18" charset="0"/>
                <a:cs typeface="Times New Roman" pitchFamily="18" charset="0"/>
              </a:rPr>
              <a:t>  </a:t>
            </a:r>
          </a:p>
        </p:txBody>
      </p:sp>
      <p:sp>
        <p:nvSpPr>
          <p:cNvPr id="4" name="Title 1">
            <a:extLst>
              <a:ext uri="{FF2B5EF4-FFF2-40B4-BE49-F238E27FC236}">
                <a16:creationId xmlns:a16="http://schemas.microsoft.com/office/drawing/2014/main" id="{99F5E0CB-D110-4476-A22E-376233D291ED}"/>
              </a:ext>
            </a:extLst>
          </p:cNvPr>
          <p:cNvSpPr>
            <a:spLocks noGrp="1"/>
          </p:cNvSpPr>
          <p:nvPr>
            <p:ph type="title"/>
          </p:nvPr>
        </p:nvSpPr>
        <p:spPr>
          <a:xfrm>
            <a:off x="2121763" y="171634"/>
            <a:ext cx="7199791" cy="1143000"/>
          </a:xfrm>
        </p:spPr>
        <p:txBody>
          <a:bodyPr>
            <a:normAutofit fontScale="90000"/>
          </a:bodyPr>
          <a:lstStyle/>
          <a:p>
            <a:r>
              <a:rPr lang="en-US" b="1" dirty="0">
                <a:latin typeface="Times New Roman" pitchFamily="18" charset="0"/>
                <a:cs typeface="Times New Roman" pitchFamily="18" charset="0"/>
              </a:rPr>
              <a:t>Identification using Color Plane</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d_rice.PNG"/>
          <p:cNvPicPr>
            <a:picLocks noGrp="1" noChangeAspect="1"/>
          </p:cNvPicPr>
          <p:nvPr>
            <p:ph idx="1"/>
          </p:nvPr>
        </p:nvPicPr>
        <p:blipFill>
          <a:blip r:embed="rId2"/>
          <a:stretch>
            <a:fillRect/>
          </a:stretch>
        </p:blipFill>
        <p:spPr>
          <a:xfrm>
            <a:off x="2362200" y="2133600"/>
            <a:ext cx="2527610" cy="2590800"/>
          </a:xfrm>
        </p:spPr>
      </p:pic>
      <p:pic>
        <p:nvPicPr>
          <p:cNvPr id="5" name="Picture 4" descr="White.PNG"/>
          <p:cNvPicPr>
            <a:picLocks noChangeAspect="1"/>
          </p:cNvPicPr>
          <p:nvPr/>
        </p:nvPicPr>
        <p:blipFill>
          <a:blip r:embed="rId3"/>
          <a:stretch>
            <a:fillRect/>
          </a:stretch>
        </p:blipFill>
        <p:spPr>
          <a:xfrm>
            <a:off x="6705600" y="2209800"/>
            <a:ext cx="2514600" cy="2552700"/>
          </a:xfrm>
          <a:prstGeom prst="rect">
            <a:avLst/>
          </a:prstGeom>
        </p:spPr>
      </p:pic>
      <p:sp>
        <p:nvSpPr>
          <p:cNvPr id="8" name="TextBox 7"/>
          <p:cNvSpPr txBox="1"/>
          <p:nvPr/>
        </p:nvSpPr>
        <p:spPr>
          <a:xfrm>
            <a:off x="2971800" y="5029200"/>
            <a:ext cx="1140056" cy="369332"/>
          </a:xfrm>
          <a:prstGeom prst="rect">
            <a:avLst/>
          </a:prstGeom>
          <a:noFill/>
        </p:spPr>
        <p:txBody>
          <a:bodyPr wrap="none" rtlCol="0">
            <a:spAutoFit/>
          </a:bodyPr>
          <a:lstStyle/>
          <a:p>
            <a:r>
              <a:rPr lang="en-US" dirty="0">
                <a:latin typeface="Times New Roman" pitchFamily="18" charset="0"/>
                <a:cs typeface="Times New Roman" pitchFamily="18" charset="0"/>
              </a:rPr>
              <a:t>Red Grain</a:t>
            </a:r>
          </a:p>
        </p:txBody>
      </p:sp>
      <p:sp>
        <p:nvSpPr>
          <p:cNvPr id="9" name="TextBox 8"/>
          <p:cNvSpPr txBox="1"/>
          <p:nvPr/>
        </p:nvSpPr>
        <p:spPr>
          <a:xfrm>
            <a:off x="7239000" y="5029200"/>
            <a:ext cx="1332416" cy="369332"/>
          </a:xfrm>
          <a:prstGeom prst="rect">
            <a:avLst/>
          </a:prstGeom>
          <a:noFill/>
        </p:spPr>
        <p:txBody>
          <a:bodyPr wrap="none" rtlCol="0">
            <a:spAutoFit/>
          </a:bodyPr>
          <a:lstStyle/>
          <a:p>
            <a:r>
              <a:rPr lang="en-US" dirty="0">
                <a:latin typeface="Times New Roman" pitchFamily="18" charset="0"/>
                <a:cs typeface="Times New Roman" pitchFamily="18" charset="0"/>
              </a:rPr>
              <a:t>White Grain</a:t>
            </a:r>
          </a:p>
        </p:txBody>
      </p:sp>
      <p:sp>
        <p:nvSpPr>
          <p:cNvPr id="10" name="Title 1"/>
          <p:cNvSpPr>
            <a:spLocks noGrp="1"/>
          </p:cNvSpPr>
          <p:nvPr>
            <p:ph type="title"/>
          </p:nvPr>
        </p:nvSpPr>
        <p:spPr>
          <a:xfrm>
            <a:off x="2057400" y="381000"/>
            <a:ext cx="8229600" cy="914400"/>
          </a:xfrm>
        </p:spPr>
        <p:txBody>
          <a:bodyPr>
            <a:normAutofit fontScale="90000"/>
          </a:bodyPr>
          <a:lstStyle/>
          <a:p>
            <a:r>
              <a:rPr lang="en-US" b="1" dirty="0">
                <a:latin typeface="Times New Roman" pitchFamily="18" charset="0"/>
                <a:cs typeface="Times New Roman" pitchFamily="18" charset="0"/>
              </a:rPr>
              <a:t>Expected Outcome for Identification</a:t>
            </a:r>
            <a:endParaRPr 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631795"/>
            <a:ext cx="8763000" cy="838200"/>
          </a:xfrm>
        </p:spPr>
        <p:txBody>
          <a:bodyPr>
            <a:normAutofit/>
          </a:bodyPr>
          <a:lstStyle/>
          <a:p>
            <a:r>
              <a:rPr lang="en-US" sz="4000" b="1" dirty="0">
                <a:latin typeface="Times New Roman" pitchFamily="18" charset="0"/>
                <a:cs typeface="Times New Roman" pitchFamily="18" charset="0"/>
              </a:rPr>
              <a:t>Abstract</a:t>
            </a:r>
          </a:p>
        </p:txBody>
      </p:sp>
      <p:sp>
        <p:nvSpPr>
          <p:cNvPr id="3" name="Content Placeholder 2"/>
          <p:cNvSpPr>
            <a:spLocks noGrp="1"/>
          </p:cNvSpPr>
          <p:nvPr>
            <p:ph idx="1"/>
          </p:nvPr>
        </p:nvSpPr>
        <p:spPr>
          <a:xfrm>
            <a:off x="1752600" y="2012271"/>
            <a:ext cx="8686800" cy="4042299"/>
          </a:xfrm>
        </p:spPr>
        <p:txBody>
          <a:bodyPr>
            <a:normAutofit/>
          </a:bodyPr>
          <a:lstStyle/>
          <a:p>
            <a:r>
              <a:rPr lang="en-US" sz="2400" dirty="0">
                <a:latin typeface="Times New Roman" pitchFamily="18" charset="0"/>
                <a:cs typeface="Times New Roman" pitchFamily="18" charset="0"/>
              </a:rPr>
              <a:t>The use of machine vision system for the grain classification. </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Classifies according to the grain shape, color etc. </a:t>
            </a:r>
          </a:p>
          <a:p>
            <a:pPr>
              <a:buNone/>
            </a:pP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RGB color model, Morphological processing, edge detection are used to differentiate and analyzed the rice grains.</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This thesis, discuss and suggest methods classify four varieties of rice using the image processing techniques.</a:t>
            </a:r>
          </a:p>
        </p:txBody>
      </p:sp>
      <p:sp>
        <p:nvSpPr>
          <p:cNvPr id="4" name="Slide Number Placeholder 3">
            <a:extLst>
              <a:ext uri="{FF2B5EF4-FFF2-40B4-BE49-F238E27FC236}">
                <a16:creationId xmlns:a16="http://schemas.microsoft.com/office/drawing/2014/main" id="{30AC1277-290D-4A4A-9F4E-93FC124D6D23}"/>
              </a:ext>
            </a:extLst>
          </p:cNvPr>
          <p:cNvSpPr>
            <a:spLocks noGrp="1"/>
          </p:cNvSpPr>
          <p:nvPr>
            <p:ph type="sldNum" sz="quarter" idx="12"/>
          </p:nvPr>
        </p:nvSpPr>
        <p:spPr/>
        <p:txBody>
          <a:bodyPr/>
          <a:lstStyle/>
          <a:p>
            <a:fld id="{7751A071-7154-4D55-9626-BED70B47E51E}"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2922" y="365125"/>
            <a:ext cx="9280878" cy="1325563"/>
          </a:xfrm>
        </p:spPr>
        <p:txBody>
          <a:bodyPr>
            <a:normAutofit/>
          </a:bodyPr>
          <a:lstStyle/>
          <a:p>
            <a:r>
              <a:rPr lang="en-US" sz="3600" b="1" dirty="0">
                <a:latin typeface="Times New Roman" pitchFamily="18" charset="0"/>
                <a:cs typeface="Times New Roman" pitchFamily="18" charset="0"/>
              </a:rPr>
              <a:t>HSV Color Plane</a:t>
            </a:r>
          </a:p>
        </p:txBody>
      </p:sp>
      <p:pic>
        <p:nvPicPr>
          <p:cNvPr id="4" name="Content Placeholder 3" descr="IMG_20190719_084421.jpg"/>
          <p:cNvPicPr>
            <a:picLocks noGrp="1" noChangeAspect="1"/>
          </p:cNvPicPr>
          <p:nvPr>
            <p:ph idx="1"/>
          </p:nvPr>
        </p:nvPicPr>
        <p:blipFill>
          <a:blip r:embed="rId2" cstate="print"/>
          <a:stretch>
            <a:fillRect/>
          </a:stretch>
        </p:blipFill>
        <p:spPr>
          <a:xfrm>
            <a:off x="2072922" y="1722438"/>
            <a:ext cx="8046156" cy="4525963"/>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65125"/>
            <a:ext cx="9220200" cy="1325563"/>
          </a:xfrm>
        </p:spPr>
        <p:txBody>
          <a:bodyPr>
            <a:normAutofit/>
          </a:bodyPr>
          <a:lstStyle/>
          <a:p>
            <a:r>
              <a:rPr lang="en-US" sz="3600" b="1" dirty="0">
                <a:latin typeface="Times New Roman" pitchFamily="18" charset="0"/>
                <a:cs typeface="Times New Roman" pitchFamily="18" charset="0"/>
              </a:rPr>
              <a:t>Identification Result</a:t>
            </a:r>
          </a:p>
        </p:txBody>
      </p:sp>
      <p:pic>
        <p:nvPicPr>
          <p:cNvPr id="4" name="Content Placeholder 3" descr="IMG_20190719_090406.jpg"/>
          <p:cNvPicPr>
            <a:picLocks noGrp="1" noChangeAspect="1"/>
          </p:cNvPicPr>
          <p:nvPr>
            <p:ph idx="1"/>
          </p:nvPr>
        </p:nvPicPr>
        <p:blipFill>
          <a:blip r:embed="rId2" cstate="print"/>
          <a:stretch>
            <a:fillRect/>
          </a:stretch>
        </p:blipFill>
        <p:spPr>
          <a:xfrm>
            <a:off x="2133600" y="1828801"/>
            <a:ext cx="8046156" cy="4525963"/>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A9ED44-4631-4FB2-9EB2-4A6D5125CA6A}"/>
              </a:ext>
            </a:extLst>
          </p:cNvPr>
          <p:cNvSpPr>
            <a:spLocks noGrp="1"/>
          </p:cNvSpPr>
          <p:nvPr>
            <p:ph type="sldNum" sz="quarter" idx="12"/>
          </p:nvPr>
        </p:nvSpPr>
        <p:spPr/>
        <p:txBody>
          <a:bodyPr/>
          <a:lstStyle/>
          <a:p>
            <a:fld id="{7751A071-7154-4D55-9626-BED70B47E51E}" type="slidenum">
              <a:rPr lang="en-US" smtClean="0"/>
              <a:t>32</a:t>
            </a:fld>
            <a:endParaRPr lang="en-US"/>
          </a:p>
        </p:txBody>
      </p:sp>
      <p:sp>
        <p:nvSpPr>
          <p:cNvPr id="5" name="Flowchart: Data 4">
            <a:extLst>
              <a:ext uri="{FF2B5EF4-FFF2-40B4-BE49-F238E27FC236}">
                <a16:creationId xmlns:a16="http://schemas.microsoft.com/office/drawing/2014/main" id="{AD31EF17-733E-4466-8B31-7CF289DEAFE0}"/>
              </a:ext>
            </a:extLst>
          </p:cNvPr>
          <p:cNvSpPr/>
          <p:nvPr/>
        </p:nvSpPr>
        <p:spPr>
          <a:xfrm>
            <a:off x="2739570" y="2107886"/>
            <a:ext cx="2010030" cy="762000"/>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Times New Roman" pitchFamily="18" charset="0"/>
                <a:cs typeface="Times New Roman" pitchFamily="18" charset="0"/>
              </a:rPr>
              <a:t>Input RGB</a:t>
            </a:r>
          </a:p>
          <a:p>
            <a:r>
              <a:rPr lang="en-US" dirty="0">
                <a:solidFill>
                  <a:schemeClr val="tx1"/>
                </a:solidFill>
                <a:latin typeface="Times New Roman" pitchFamily="18" charset="0"/>
                <a:cs typeface="Times New Roman" pitchFamily="18" charset="0"/>
              </a:rPr>
              <a:t>image</a:t>
            </a:r>
          </a:p>
        </p:txBody>
      </p:sp>
      <p:sp>
        <p:nvSpPr>
          <p:cNvPr id="6" name="Rectangle 5">
            <a:extLst>
              <a:ext uri="{FF2B5EF4-FFF2-40B4-BE49-F238E27FC236}">
                <a16:creationId xmlns:a16="http://schemas.microsoft.com/office/drawing/2014/main" id="{E400984A-E5DA-4BD9-BC3E-A2DEDEE6FD27}"/>
              </a:ext>
            </a:extLst>
          </p:cNvPr>
          <p:cNvSpPr/>
          <p:nvPr/>
        </p:nvSpPr>
        <p:spPr>
          <a:xfrm>
            <a:off x="2998117" y="3161129"/>
            <a:ext cx="1473543" cy="8054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Convert GRB to HSV</a:t>
            </a:r>
          </a:p>
        </p:txBody>
      </p:sp>
      <p:sp>
        <p:nvSpPr>
          <p:cNvPr id="7" name="Rectangle 6">
            <a:extLst>
              <a:ext uri="{FF2B5EF4-FFF2-40B4-BE49-F238E27FC236}">
                <a16:creationId xmlns:a16="http://schemas.microsoft.com/office/drawing/2014/main" id="{31B66DFF-3171-46C5-A94B-5A370BF065AC}"/>
              </a:ext>
            </a:extLst>
          </p:cNvPr>
          <p:cNvSpPr/>
          <p:nvPr/>
        </p:nvSpPr>
        <p:spPr>
          <a:xfrm>
            <a:off x="3023860" y="4248767"/>
            <a:ext cx="1446211"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Filtered by ROI</a:t>
            </a:r>
          </a:p>
        </p:txBody>
      </p:sp>
      <p:sp>
        <p:nvSpPr>
          <p:cNvPr id="8" name="Rectangle 7">
            <a:extLst>
              <a:ext uri="{FF2B5EF4-FFF2-40B4-BE49-F238E27FC236}">
                <a16:creationId xmlns:a16="http://schemas.microsoft.com/office/drawing/2014/main" id="{DE496D84-386D-44ED-BA70-D5A0EB373CB6}"/>
              </a:ext>
            </a:extLst>
          </p:cNvPr>
          <p:cNvSpPr/>
          <p:nvPr/>
        </p:nvSpPr>
        <p:spPr>
          <a:xfrm>
            <a:off x="3023860" y="5291090"/>
            <a:ext cx="14478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Preprocess</a:t>
            </a:r>
          </a:p>
        </p:txBody>
      </p:sp>
      <p:sp>
        <p:nvSpPr>
          <p:cNvPr id="9" name="Flowchart: Data 8">
            <a:extLst>
              <a:ext uri="{FF2B5EF4-FFF2-40B4-BE49-F238E27FC236}">
                <a16:creationId xmlns:a16="http://schemas.microsoft.com/office/drawing/2014/main" id="{4D9AAE80-CD32-44D1-B352-442BBEDA639F}"/>
              </a:ext>
            </a:extLst>
          </p:cNvPr>
          <p:cNvSpPr/>
          <p:nvPr/>
        </p:nvSpPr>
        <p:spPr>
          <a:xfrm>
            <a:off x="5885477" y="4538127"/>
            <a:ext cx="2250996" cy="807312"/>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Ratio Calculate &amp; Count</a:t>
            </a:r>
          </a:p>
        </p:txBody>
      </p:sp>
      <p:cxnSp>
        <p:nvCxnSpPr>
          <p:cNvPr id="10" name="Straight Arrow Connector 9">
            <a:extLst>
              <a:ext uri="{FF2B5EF4-FFF2-40B4-BE49-F238E27FC236}">
                <a16:creationId xmlns:a16="http://schemas.microsoft.com/office/drawing/2014/main" id="{F25D0C1A-3E9C-4A73-ABE3-9D1F6C2728D8}"/>
              </a:ext>
            </a:extLst>
          </p:cNvPr>
          <p:cNvCxnSpPr/>
          <p:nvPr/>
        </p:nvCxnSpPr>
        <p:spPr>
          <a:xfrm rot="5400000">
            <a:off x="6923446" y="2203969"/>
            <a:ext cx="23018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45D82A-C8B6-4767-9AAE-CEEE4DBBD599}"/>
              </a:ext>
            </a:extLst>
          </p:cNvPr>
          <p:cNvCxnSpPr>
            <a:cxnSpLocks/>
          </p:cNvCxnSpPr>
          <p:nvPr/>
        </p:nvCxnSpPr>
        <p:spPr>
          <a:xfrm rot="5400000">
            <a:off x="6886140" y="3300157"/>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76402A-0B87-4116-8A7B-081D523D2271}"/>
              </a:ext>
            </a:extLst>
          </p:cNvPr>
          <p:cNvCxnSpPr/>
          <p:nvPr/>
        </p:nvCxnSpPr>
        <p:spPr>
          <a:xfrm rot="5400000">
            <a:off x="3619000" y="5150724"/>
            <a:ext cx="23018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F8833B-2293-4804-BCFC-8CFEB1FC4CC5}"/>
              </a:ext>
            </a:extLst>
          </p:cNvPr>
          <p:cNvCxnSpPr/>
          <p:nvPr/>
        </p:nvCxnSpPr>
        <p:spPr>
          <a:xfrm rot="5400000">
            <a:off x="3612027" y="4103017"/>
            <a:ext cx="240957"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5C06DBE-4AFE-4BE2-A326-6CF0E4E87718}"/>
              </a:ext>
            </a:extLst>
          </p:cNvPr>
          <p:cNvCxnSpPr/>
          <p:nvPr/>
        </p:nvCxnSpPr>
        <p:spPr>
          <a:xfrm rot="5400000">
            <a:off x="3626089" y="3014445"/>
            <a:ext cx="240957" cy="7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55CACD54-E08B-41AD-8435-15D6B170ED84}"/>
              </a:ext>
            </a:extLst>
          </p:cNvPr>
          <p:cNvSpPr/>
          <p:nvPr/>
        </p:nvSpPr>
        <p:spPr>
          <a:xfrm>
            <a:off x="3539622" y="6307756"/>
            <a:ext cx="381000" cy="3810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6" name="Flowchart: Connector 15">
            <a:extLst>
              <a:ext uri="{FF2B5EF4-FFF2-40B4-BE49-F238E27FC236}">
                <a16:creationId xmlns:a16="http://schemas.microsoft.com/office/drawing/2014/main" id="{93BAE82E-E983-43DB-9405-0291FFB973C7}"/>
              </a:ext>
            </a:extLst>
          </p:cNvPr>
          <p:cNvSpPr/>
          <p:nvPr/>
        </p:nvSpPr>
        <p:spPr>
          <a:xfrm>
            <a:off x="6858574" y="1694254"/>
            <a:ext cx="381000" cy="3810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17" name="Straight Arrow Connector 16">
            <a:extLst>
              <a:ext uri="{FF2B5EF4-FFF2-40B4-BE49-F238E27FC236}">
                <a16:creationId xmlns:a16="http://schemas.microsoft.com/office/drawing/2014/main" id="{3485539A-3345-4E01-BB3D-4BF8865E19A7}"/>
              </a:ext>
            </a:extLst>
          </p:cNvPr>
          <p:cNvCxnSpPr/>
          <p:nvPr/>
        </p:nvCxnSpPr>
        <p:spPr>
          <a:xfrm rot="5400000">
            <a:off x="6891291" y="4385885"/>
            <a:ext cx="240957"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0775197-AC43-4819-95A8-22112B11203D}"/>
              </a:ext>
            </a:extLst>
          </p:cNvPr>
          <p:cNvCxnSpPr/>
          <p:nvPr/>
        </p:nvCxnSpPr>
        <p:spPr>
          <a:xfrm rot="5400000">
            <a:off x="3618205" y="1987522"/>
            <a:ext cx="228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Flowchart: Terminator 18">
            <a:extLst>
              <a:ext uri="{FF2B5EF4-FFF2-40B4-BE49-F238E27FC236}">
                <a16:creationId xmlns:a16="http://schemas.microsoft.com/office/drawing/2014/main" id="{DAAAD74F-81EC-436D-8BB3-086370CC9B67}"/>
              </a:ext>
            </a:extLst>
          </p:cNvPr>
          <p:cNvSpPr/>
          <p:nvPr/>
        </p:nvSpPr>
        <p:spPr>
          <a:xfrm>
            <a:off x="3344532" y="1456593"/>
            <a:ext cx="774357" cy="350363"/>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itchFamily="18" charset="0"/>
              <a:cs typeface="Times New Roman" pitchFamily="18" charset="0"/>
            </a:endParaRPr>
          </a:p>
          <a:p>
            <a:pPr algn="ctr"/>
            <a:r>
              <a:rPr lang="en-US" dirty="0">
                <a:solidFill>
                  <a:schemeClr val="tx1"/>
                </a:solidFill>
                <a:latin typeface="Times New Roman" pitchFamily="18" charset="0"/>
                <a:cs typeface="Times New Roman" pitchFamily="18" charset="0"/>
              </a:rPr>
              <a:t>Start</a:t>
            </a:r>
          </a:p>
          <a:p>
            <a:pPr algn="ctr"/>
            <a:endParaRPr lang="en-US" dirty="0"/>
          </a:p>
        </p:txBody>
      </p:sp>
      <p:sp>
        <p:nvSpPr>
          <p:cNvPr id="20" name="Flowchart: Terminator 19">
            <a:extLst>
              <a:ext uri="{FF2B5EF4-FFF2-40B4-BE49-F238E27FC236}">
                <a16:creationId xmlns:a16="http://schemas.microsoft.com/office/drawing/2014/main" id="{87E4F469-F955-4F20-ADE2-3B351AA54045}"/>
              </a:ext>
            </a:extLst>
          </p:cNvPr>
          <p:cNvSpPr/>
          <p:nvPr/>
        </p:nvSpPr>
        <p:spPr>
          <a:xfrm>
            <a:off x="6572896" y="5615575"/>
            <a:ext cx="774357" cy="350363"/>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itchFamily="18" charset="0"/>
              <a:cs typeface="Times New Roman" pitchFamily="18" charset="0"/>
            </a:endParaRPr>
          </a:p>
          <a:p>
            <a:pPr algn="ctr"/>
            <a:r>
              <a:rPr lang="en-US" dirty="0">
                <a:solidFill>
                  <a:schemeClr val="tx1"/>
                </a:solidFill>
                <a:latin typeface="Times New Roman" pitchFamily="18" charset="0"/>
                <a:cs typeface="Times New Roman" pitchFamily="18" charset="0"/>
              </a:rPr>
              <a:t>End</a:t>
            </a:r>
          </a:p>
          <a:p>
            <a:pPr algn="ctr"/>
            <a:endParaRPr lang="en-US" dirty="0"/>
          </a:p>
        </p:txBody>
      </p:sp>
      <p:sp>
        <p:nvSpPr>
          <p:cNvPr id="21" name="Rectangle 20">
            <a:extLst>
              <a:ext uri="{FF2B5EF4-FFF2-40B4-BE49-F238E27FC236}">
                <a16:creationId xmlns:a16="http://schemas.microsoft.com/office/drawing/2014/main" id="{6E70E355-DB1F-4F76-AE59-04BFC757EB0A}"/>
              </a:ext>
            </a:extLst>
          </p:cNvPr>
          <p:cNvSpPr/>
          <p:nvPr/>
        </p:nvSpPr>
        <p:spPr>
          <a:xfrm>
            <a:off x="6325173" y="2348183"/>
            <a:ext cx="14478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Contour Detection</a:t>
            </a:r>
          </a:p>
        </p:txBody>
      </p:sp>
      <p:sp>
        <p:nvSpPr>
          <p:cNvPr id="24" name="Rectangle 23">
            <a:extLst>
              <a:ext uri="{FF2B5EF4-FFF2-40B4-BE49-F238E27FC236}">
                <a16:creationId xmlns:a16="http://schemas.microsoft.com/office/drawing/2014/main" id="{6D010417-162D-4701-8B8A-CC70A0DF8FD7}"/>
              </a:ext>
            </a:extLst>
          </p:cNvPr>
          <p:cNvSpPr/>
          <p:nvPr/>
        </p:nvSpPr>
        <p:spPr>
          <a:xfrm>
            <a:off x="6313846" y="3473231"/>
            <a:ext cx="14478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Rectangular Bounding</a:t>
            </a:r>
          </a:p>
        </p:txBody>
      </p:sp>
      <p:cxnSp>
        <p:nvCxnSpPr>
          <p:cNvPr id="26" name="Straight Arrow Connector 25">
            <a:extLst>
              <a:ext uri="{FF2B5EF4-FFF2-40B4-BE49-F238E27FC236}">
                <a16:creationId xmlns:a16="http://schemas.microsoft.com/office/drawing/2014/main" id="{BDEB8261-8FC5-465C-9311-D792935E0CDC}"/>
              </a:ext>
            </a:extLst>
          </p:cNvPr>
          <p:cNvCxnSpPr/>
          <p:nvPr/>
        </p:nvCxnSpPr>
        <p:spPr>
          <a:xfrm rot="5400000">
            <a:off x="6840391" y="5479713"/>
            <a:ext cx="240957"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24B83B-69F8-46BF-81A9-A21A2A7B170A}"/>
              </a:ext>
            </a:extLst>
          </p:cNvPr>
          <p:cNvCxnSpPr/>
          <p:nvPr/>
        </p:nvCxnSpPr>
        <p:spPr>
          <a:xfrm rot="5400000">
            <a:off x="3615822" y="6191868"/>
            <a:ext cx="23018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FCA90CA8-1066-41EB-BD83-727D9AA8FFAB}"/>
              </a:ext>
            </a:extLst>
          </p:cNvPr>
          <p:cNvSpPr>
            <a:spLocks noGrp="1"/>
          </p:cNvSpPr>
          <p:nvPr>
            <p:ph type="title"/>
          </p:nvPr>
        </p:nvSpPr>
        <p:spPr>
          <a:xfrm>
            <a:off x="3344532" y="260037"/>
            <a:ext cx="6671178" cy="914400"/>
          </a:xfrm>
        </p:spPr>
        <p:txBody>
          <a:bodyPr>
            <a:normAutofit/>
          </a:bodyPr>
          <a:lstStyle/>
          <a:p>
            <a:r>
              <a:rPr lang="en-US" b="1" dirty="0">
                <a:latin typeface="Times New Roman" pitchFamily="18" charset="0"/>
                <a:cs typeface="Times New Roman" pitchFamily="18" charset="0"/>
              </a:rPr>
              <a:t> System Flow Chart</a:t>
            </a:r>
            <a:endParaRPr lang="en-US" dirty="0"/>
          </a:p>
        </p:txBody>
      </p:sp>
    </p:spTree>
    <p:extLst>
      <p:ext uri="{BB962C8B-B14F-4D97-AF65-F5344CB8AC3E}">
        <p14:creationId xmlns:p14="http://schemas.microsoft.com/office/powerpoint/2010/main" val="2821612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Preprocessing</a:t>
            </a:r>
          </a:p>
        </p:txBody>
      </p:sp>
      <p:sp>
        <p:nvSpPr>
          <p:cNvPr id="3" name="Content Placeholder 2"/>
          <p:cNvSpPr>
            <a:spLocks noGrp="1"/>
          </p:cNvSpPr>
          <p:nvPr>
            <p:ph idx="1"/>
          </p:nvPr>
        </p:nvSpPr>
        <p:spPr/>
        <p:txBody>
          <a:bodyPr>
            <a:normAutofit/>
          </a:bodyPr>
          <a:lstStyle/>
          <a:p>
            <a:pPr>
              <a:lnSpc>
                <a:spcPct val="150000"/>
              </a:lnSpc>
              <a:buNone/>
            </a:pPr>
            <a:r>
              <a:rPr lang="en-US" b="1" dirty="0">
                <a:latin typeface="Times New Roman" pitchFamily="18" charset="0"/>
                <a:cs typeface="Times New Roman" pitchFamily="18" charset="0"/>
              </a:rPr>
              <a:t>Enhancement</a:t>
            </a:r>
            <a:endParaRPr lang="en-US"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rPr>
              <a:t>The basic goal of image enhancement –</a:t>
            </a:r>
          </a:p>
          <a:p>
            <a:pPr lvl="1">
              <a:lnSpc>
                <a:spcPct val="150000"/>
              </a:lnSpc>
            </a:pPr>
            <a:r>
              <a:rPr lang="en-US" sz="2000" dirty="0">
                <a:latin typeface="Times New Roman" pitchFamily="18" charset="0"/>
                <a:cs typeface="Times New Roman" pitchFamily="18" charset="0"/>
              </a:rPr>
              <a:t>To process the image to assess the visual information. </a:t>
            </a:r>
          </a:p>
          <a:p>
            <a:pPr lvl="1">
              <a:lnSpc>
                <a:spcPct val="150000"/>
              </a:lnSpc>
            </a:pPr>
            <a:r>
              <a:rPr lang="en-US" sz="2000" dirty="0">
                <a:latin typeface="Times New Roman" pitchFamily="18" charset="0"/>
                <a:cs typeface="Times New Roman" pitchFamily="18" charset="0"/>
              </a:rPr>
              <a:t>For greater clarity.</a:t>
            </a:r>
          </a:p>
          <a:p>
            <a:pPr>
              <a:lnSpc>
                <a:spcPct val="150000"/>
              </a:lnSpc>
            </a:pPr>
            <a:endParaRPr lang="en-US" sz="2400"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rPr>
              <a:t>Therefore, Image enhancement is rather subjective because it depends strongly on the specific information the user is hoping to extract from the image.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914400"/>
          </a:xfrm>
        </p:spPr>
        <p:txBody>
          <a:bodyPr>
            <a:normAutofit fontScale="90000"/>
          </a:bodyPr>
          <a:lstStyle/>
          <a:p>
            <a:r>
              <a:rPr lang="en-US" b="1" dirty="0">
                <a:latin typeface="Times New Roman" pitchFamily="18" charset="0"/>
                <a:cs typeface="Times New Roman" pitchFamily="18" charset="0"/>
              </a:rPr>
              <a:t>Processing Flow Chat for Image Enhancement</a:t>
            </a:r>
            <a:endParaRPr lang="en-US" dirty="0"/>
          </a:p>
        </p:txBody>
      </p:sp>
      <p:sp>
        <p:nvSpPr>
          <p:cNvPr id="5" name="Flowchart: Data 4"/>
          <p:cNvSpPr/>
          <p:nvPr/>
        </p:nvSpPr>
        <p:spPr>
          <a:xfrm>
            <a:off x="3503142" y="2654643"/>
            <a:ext cx="2010030" cy="762000"/>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Times New Roman" pitchFamily="18" charset="0"/>
                <a:cs typeface="Times New Roman" pitchFamily="18" charset="0"/>
              </a:rPr>
              <a:t>Input RGB</a:t>
            </a:r>
          </a:p>
          <a:p>
            <a:r>
              <a:rPr lang="en-US" dirty="0">
                <a:solidFill>
                  <a:schemeClr val="tx1"/>
                </a:solidFill>
                <a:latin typeface="Times New Roman" pitchFamily="18" charset="0"/>
                <a:cs typeface="Times New Roman" pitchFamily="18" charset="0"/>
              </a:rPr>
              <a:t>image</a:t>
            </a:r>
          </a:p>
        </p:txBody>
      </p:sp>
      <p:sp>
        <p:nvSpPr>
          <p:cNvPr id="8" name="Rectangle 7"/>
          <p:cNvSpPr/>
          <p:nvPr/>
        </p:nvSpPr>
        <p:spPr>
          <a:xfrm>
            <a:off x="3733800" y="3721443"/>
            <a:ext cx="1600200" cy="838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Convert GRB to Binary</a:t>
            </a:r>
          </a:p>
        </p:txBody>
      </p:sp>
      <p:sp>
        <p:nvSpPr>
          <p:cNvPr id="9" name="Rectangle 8"/>
          <p:cNvSpPr/>
          <p:nvPr/>
        </p:nvSpPr>
        <p:spPr>
          <a:xfrm>
            <a:off x="3721443" y="4852086"/>
            <a:ext cx="16002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Clear border</a:t>
            </a:r>
          </a:p>
        </p:txBody>
      </p:sp>
      <p:sp>
        <p:nvSpPr>
          <p:cNvPr id="10" name="Rectangle 9"/>
          <p:cNvSpPr/>
          <p:nvPr/>
        </p:nvSpPr>
        <p:spPr>
          <a:xfrm>
            <a:off x="7037172" y="2870886"/>
            <a:ext cx="14478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Remove Noise</a:t>
            </a:r>
          </a:p>
        </p:txBody>
      </p:sp>
      <p:sp>
        <p:nvSpPr>
          <p:cNvPr id="13" name="Flowchart: Data 12"/>
          <p:cNvSpPr/>
          <p:nvPr/>
        </p:nvSpPr>
        <p:spPr>
          <a:xfrm>
            <a:off x="6610860" y="3993288"/>
            <a:ext cx="2250996" cy="807312"/>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Times New Roman" pitchFamily="18" charset="0"/>
                <a:cs typeface="Times New Roman" pitchFamily="18" charset="0"/>
              </a:rPr>
              <a:t>Reconstruct image</a:t>
            </a:r>
          </a:p>
        </p:txBody>
      </p:sp>
      <p:cxnSp>
        <p:nvCxnSpPr>
          <p:cNvPr id="28" name="Straight Arrow Connector 27"/>
          <p:cNvCxnSpPr/>
          <p:nvPr/>
        </p:nvCxnSpPr>
        <p:spPr>
          <a:xfrm rot="5400000">
            <a:off x="7621029" y="2731872"/>
            <a:ext cx="23018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7583723" y="3809206"/>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a:off x="4381500" y="5905500"/>
            <a:ext cx="23018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4376117" y="4704041"/>
            <a:ext cx="240957"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4375720" y="3561438"/>
            <a:ext cx="240957" cy="7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Flowchart: Connector 20"/>
          <p:cNvSpPr/>
          <p:nvPr/>
        </p:nvSpPr>
        <p:spPr>
          <a:xfrm>
            <a:off x="4318686" y="6056871"/>
            <a:ext cx="381000" cy="3810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23" name="Flowchart: Connector 22"/>
          <p:cNvSpPr/>
          <p:nvPr/>
        </p:nvSpPr>
        <p:spPr>
          <a:xfrm>
            <a:off x="7556157" y="2222157"/>
            <a:ext cx="381000" cy="3810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25" name="Straight Arrow Connector 24"/>
          <p:cNvCxnSpPr/>
          <p:nvPr/>
        </p:nvCxnSpPr>
        <p:spPr>
          <a:xfrm rot="5400000">
            <a:off x="7588874" y="4932641"/>
            <a:ext cx="240957"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4382294" y="2514835"/>
            <a:ext cx="228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Flowchart: Terminator 2">
            <a:extLst>
              <a:ext uri="{FF2B5EF4-FFF2-40B4-BE49-F238E27FC236}">
                <a16:creationId xmlns:a16="http://schemas.microsoft.com/office/drawing/2014/main" id="{7ED1A4B1-4DA5-4901-A5F6-427AD28988BE}"/>
              </a:ext>
            </a:extLst>
          </p:cNvPr>
          <p:cNvSpPr/>
          <p:nvPr/>
        </p:nvSpPr>
        <p:spPr>
          <a:xfrm>
            <a:off x="4108621" y="1983906"/>
            <a:ext cx="774357" cy="350363"/>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itchFamily="18" charset="0"/>
              <a:cs typeface="Times New Roman" pitchFamily="18" charset="0"/>
            </a:endParaRPr>
          </a:p>
          <a:p>
            <a:pPr algn="ctr"/>
            <a:r>
              <a:rPr lang="en-US" dirty="0">
                <a:solidFill>
                  <a:schemeClr val="tx1"/>
                </a:solidFill>
                <a:latin typeface="Times New Roman" pitchFamily="18" charset="0"/>
                <a:cs typeface="Times New Roman" pitchFamily="18" charset="0"/>
              </a:rPr>
              <a:t>Start</a:t>
            </a:r>
          </a:p>
          <a:p>
            <a:pPr algn="ctr"/>
            <a:endParaRPr lang="en-US" dirty="0"/>
          </a:p>
        </p:txBody>
      </p:sp>
      <p:sp>
        <p:nvSpPr>
          <p:cNvPr id="20" name="Flowchart: Terminator 19">
            <a:extLst>
              <a:ext uri="{FF2B5EF4-FFF2-40B4-BE49-F238E27FC236}">
                <a16:creationId xmlns:a16="http://schemas.microsoft.com/office/drawing/2014/main" id="{AF0DD2CF-90B5-4683-91CC-1EBB462C5AF4}"/>
              </a:ext>
            </a:extLst>
          </p:cNvPr>
          <p:cNvSpPr/>
          <p:nvPr/>
        </p:nvSpPr>
        <p:spPr>
          <a:xfrm>
            <a:off x="7321379" y="5088155"/>
            <a:ext cx="774357" cy="350363"/>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itchFamily="18" charset="0"/>
              <a:cs typeface="Times New Roman" pitchFamily="18" charset="0"/>
            </a:endParaRPr>
          </a:p>
          <a:p>
            <a:pPr algn="ctr"/>
            <a:r>
              <a:rPr lang="en-US" dirty="0">
                <a:solidFill>
                  <a:schemeClr val="tx1"/>
                </a:solidFill>
                <a:latin typeface="Times New Roman" pitchFamily="18" charset="0"/>
                <a:cs typeface="Times New Roman" pitchFamily="18" charset="0"/>
              </a:rPr>
              <a:t>End</a:t>
            </a:r>
          </a:p>
          <a:p>
            <a:pPr algn="ct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09800" y="5401271"/>
            <a:ext cx="3615092" cy="461665"/>
          </a:xfrm>
          <a:prstGeom prst="rect">
            <a:avLst/>
          </a:prstGeom>
          <a:noFill/>
        </p:spPr>
        <p:txBody>
          <a:bodyPr wrap="none" rtlCol="0">
            <a:spAutoFit/>
          </a:bodyPr>
          <a:lstStyle/>
          <a:p>
            <a:r>
              <a:rPr lang="en-US" sz="2400" dirty="0">
                <a:latin typeface="Times New Roman" pitchFamily="18" charset="0"/>
                <a:cs typeface="Times New Roman" pitchFamily="18" charset="0"/>
              </a:rPr>
              <a:t>Before Image Enhancement</a:t>
            </a:r>
          </a:p>
        </p:txBody>
      </p:sp>
      <p:sp>
        <p:nvSpPr>
          <p:cNvPr id="6" name="TextBox 5"/>
          <p:cNvSpPr txBox="1"/>
          <p:nvPr/>
        </p:nvSpPr>
        <p:spPr>
          <a:xfrm>
            <a:off x="6477001" y="5405736"/>
            <a:ext cx="3427541" cy="461665"/>
          </a:xfrm>
          <a:prstGeom prst="rect">
            <a:avLst/>
          </a:prstGeom>
          <a:noFill/>
        </p:spPr>
        <p:txBody>
          <a:bodyPr wrap="none" rtlCol="0">
            <a:spAutoFit/>
          </a:bodyPr>
          <a:lstStyle/>
          <a:p>
            <a:r>
              <a:rPr lang="en-US" sz="2400" dirty="0">
                <a:latin typeface="Times New Roman" pitchFamily="18" charset="0"/>
                <a:cs typeface="Times New Roman" pitchFamily="18" charset="0"/>
              </a:rPr>
              <a:t>After Image Enhancement</a:t>
            </a:r>
          </a:p>
        </p:txBody>
      </p:sp>
      <p:pic>
        <p:nvPicPr>
          <p:cNvPr id="12" name="Content Placeholder 11" descr="Rice.PNG"/>
          <p:cNvPicPr>
            <a:picLocks noGrp="1" noChangeAspect="1"/>
          </p:cNvPicPr>
          <p:nvPr>
            <p:ph idx="1"/>
          </p:nvPr>
        </p:nvPicPr>
        <p:blipFill>
          <a:blip r:embed="rId2"/>
          <a:stretch>
            <a:fillRect/>
          </a:stretch>
        </p:blipFill>
        <p:spPr>
          <a:xfrm>
            <a:off x="2362201" y="2052936"/>
            <a:ext cx="2962689" cy="2972215"/>
          </a:xfrm>
        </p:spPr>
      </p:pic>
      <p:pic>
        <p:nvPicPr>
          <p:cNvPr id="13" name="Picture 12" descr="Rice_Enhance.PNG"/>
          <p:cNvPicPr>
            <a:picLocks noChangeAspect="1"/>
          </p:cNvPicPr>
          <p:nvPr/>
        </p:nvPicPr>
        <p:blipFill>
          <a:blip r:embed="rId3"/>
          <a:stretch>
            <a:fillRect/>
          </a:stretch>
        </p:blipFill>
        <p:spPr>
          <a:xfrm>
            <a:off x="6629401" y="2052935"/>
            <a:ext cx="2962689" cy="2953162"/>
          </a:xfrm>
          <a:prstGeom prst="rect">
            <a:avLst/>
          </a:prstGeom>
        </p:spPr>
      </p:pic>
      <p:sp>
        <p:nvSpPr>
          <p:cNvPr id="14" name="Right Arrow 13"/>
          <p:cNvSpPr/>
          <p:nvPr/>
        </p:nvSpPr>
        <p:spPr>
          <a:xfrm>
            <a:off x="5486400" y="3119735"/>
            <a:ext cx="990600" cy="533400"/>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title"/>
          </p:nvPr>
        </p:nvSpPr>
        <p:spPr>
          <a:xfrm>
            <a:off x="1981200" y="152400"/>
            <a:ext cx="8229600" cy="914400"/>
          </a:xfrm>
        </p:spPr>
        <p:txBody>
          <a:bodyPr>
            <a:normAutofit fontScale="90000"/>
          </a:bodyPr>
          <a:lstStyle/>
          <a:p>
            <a:r>
              <a:rPr lang="en-US" b="1" dirty="0">
                <a:latin typeface="Times New Roman" pitchFamily="18" charset="0"/>
                <a:cs typeface="Times New Roman" pitchFamily="18" charset="0"/>
              </a:rPr>
              <a:t>Expected Outcome for Enhancement</a:t>
            </a:r>
            <a:endParaRPr 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itchFamily="18" charset="0"/>
                <a:cs typeface="Times New Roman" pitchFamily="18" charset="0"/>
              </a:rPr>
              <a:t>Result after preprocessing</a:t>
            </a:r>
          </a:p>
        </p:txBody>
      </p:sp>
      <p:pic>
        <p:nvPicPr>
          <p:cNvPr id="4" name="Content Placeholder 3" descr="IMG_20190719_094804.jpg"/>
          <p:cNvPicPr>
            <a:picLocks noGrp="1" noChangeAspect="1"/>
          </p:cNvPicPr>
          <p:nvPr>
            <p:ph idx="1"/>
          </p:nvPr>
        </p:nvPicPr>
        <p:blipFill>
          <a:blip r:embed="rId2" cstate="print"/>
          <a:stretch>
            <a:fillRect/>
          </a:stretch>
        </p:blipFill>
        <p:spPr>
          <a:xfrm>
            <a:off x="2072922" y="1600201"/>
            <a:ext cx="8046156" cy="4525963"/>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34CE-311B-474E-B8D2-ADF3158A784D}"/>
              </a:ext>
            </a:extLst>
          </p:cNvPr>
          <p:cNvSpPr>
            <a:spLocks noGrp="1"/>
          </p:cNvSpPr>
          <p:nvPr>
            <p:ph type="title"/>
          </p:nvPr>
        </p:nvSpPr>
        <p:spPr>
          <a:xfrm>
            <a:off x="2228144" y="365125"/>
            <a:ext cx="9125656" cy="1325563"/>
          </a:xfrm>
        </p:spPr>
        <p:txBody>
          <a:bodyPr>
            <a:normAutofit/>
          </a:bodyPr>
          <a:lstStyle/>
          <a:p>
            <a:r>
              <a:rPr lang="en-US" sz="3600" b="1" dirty="0">
                <a:latin typeface="Times New Roman" panose="02020603050405020304" pitchFamily="18" charset="0"/>
                <a:cs typeface="Times New Roman" panose="02020603050405020304" pitchFamily="18" charset="0"/>
              </a:rPr>
              <a:t>White Grain before and after preprocessing</a:t>
            </a:r>
          </a:p>
        </p:txBody>
      </p:sp>
      <p:pic>
        <p:nvPicPr>
          <p:cNvPr id="10" name="Content Placeholder 9">
            <a:extLst>
              <a:ext uri="{FF2B5EF4-FFF2-40B4-BE49-F238E27FC236}">
                <a16:creationId xmlns:a16="http://schemas.microsoft.com/office/drawing/2014/main" id="{B8B83C5C-76CA-46DB-96B9-29BB7B4D4A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4" name="Slide Number Placeholder 3">
            <a:extLst>
              <a:ext uri="{FF2B5EF4-FFF2-40B4-BE49-F238E27FC236}">
                <a16:creationId xmlns:a16="http://schemas.microsoft.com/office/drawing/2014/main" id="{E26C98DB-991D-48A9-ACDB-71CF871263C4}"/>
              </a:ext>
            </a:extLst>
          </p:cNvPr>
          <p:cNvSpPr>
            <a:spLocks noGrp="1"/>
          </p:cNvSpPr>
          <p:nvPr>
            <p:ph type="sldNum" sz="quarter" idx="12"/>
          </p:nvPr>
        </p:nvSpPr>
        <p:spPr/>
        <p:txBody>
          <a:bodyPr/>
          <a:lstStyle/>
          <a:p>
            <a:fld id="{7751A071-7154-4D55-9626-BED70B47E51E}" type="slidenum">
              <a:rPr lang="en-US" smtClean="0"/>
              <a:t>37</a:t>
            </a:fld>
            <a:endParaRPr lang="en-US"/>
          </a:p>
        </p:txBody>
      </p:sp>
    </p:spTree>
    <p:extLst>
      <p:ext uri="{BB962C8B-B14F-4D97-AF65-F5344CB8AC3E}">
        <p14:creationId xmlns:p14="http://schemas.microsoft.com/office/powerpoint/2010/main" val="2813309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395A-979C-4A09-BDCE-24CA0FD71642}"/>
              </a:ext>
            </a:extLst>
          </p:cNvPr>
          <p:cNvSpPr>
            <a:spLocks noGrp="1"/>
          </p:cNvSpPr>
          <p:nvPr>
            <p:ph type="title"/>
          </p:nvPr>
        </p:nvSpPr>
        <p:spPr>
          <a:xfrm>
            <a:off x="2228144" y="365125"/>
            <a:ext cx="9125656" cy="1325563"/>
          </a:xfrm>
        </p:spPr>
        <p:txBody>
          <a:bodyPr>
            <a:normAutofit/>
          </a:bodyPr>
          <a:lstStyle/>
          <a:p>
            <a:r>
              <a:rPr lang="en-US" sz="3600" b="1" dirty="0">
                <a:latin typeface="Times New Roman" panose="02020603050405020304" pitchFamily="18" charset="0"/>
                <a:cs typeface="Times New Roman" panose="02020603050405020304" pitchFamily="18" charset="0"/>
              </a:rPr>
              <a:t>Red Grain before and after preprocessing</a:t>
            </a:r>
          </a:p>
        </p:txBody>
      </p:sp>
      <p:pic>
        <p:nvPicPr>
          <p:cNvPr id="6" name="Content Placeholder 5">
            <a:extLst>
              <a:ext uri="{FF2B5EF4-FFF2-40B4-BE49-F238E27FC236}">
                <a16:creationId xmlns:a16="http://schemas.microsoft.com/office/drawing/2014/main" id="{12391435-D391-4E3E-810D-1E68B94D2E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4" name="Slide Number Placeholder 3">
            <a:extLst>
              <a:ext uri="{FF2B5EF4-FFF2-40B4-BE49-F238E27FC236}">
                <a16:creationId xmlns:a16="http://schemas.microsoft.com/office/drawing/2014/main" id="{23A2E527-8030-4AEF-A08B-6CFCD459388C}"/>
              </a:ext>
            </a:extLst>
          </p:cNvPr>
          <p:cNvSpPr>
            <a:spLocks noGrp="1"/>
          </p:cNvSpPr>
          <p:nvPr>
            <p:ph type="sldNum" sz="quarter" idx="12"/>
          </p:nvPr>
        </p:nvSpPr>
        <p:spPr/>
        <p:txBody>
          <a:bodyPr/>
          <a:lstStyle/>
          <a:p>
            <a:fld id="{7751A071-7154-4D55-9626-BED70B47E51E}" type="slidenum">
              <a:rPr lang="en-US" smtClean="0"/>
              <a:t>38</a:t>
            </a:fld>
            <a:endParaRPr lang="en-US"/>
          </a:p>
        </p:txBody>
      </p:sp>
    </p:spTree>
    <p:extLst>
      <p:ext uri="{BB962C8B-B14F-4D97-AF65-F5344CB8AC3E}">
        <p14:creationId xmlns:p14="http://schemas.microsoft.com/office/powerpoint/2010/main" val="1301705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305" y="437395"/>
            <a:ext cx="10039905" cy="1325563"/>
          </a:xfrm>
        </p:spPr>
        <p:txBody>
          <a:bodyPr>
            <a:normAutofit/>
          </a:bodyPr>
          <a:lstStyle/>
          <a:p>
            <a:r>
              <a:rPr lang="en-US" sz="3600" b="1" dirty="0">
                <a:latin typeface="Times New Roman" pitchFamily="18" charset="0"/>
                <a:cs typeface="Times New Roman" pitchFamily="18" charset="0"/>
              </a:rPr>
              <a:t>Quality Classification</a:t>
            </a:r>
          </a:p>
        </p:txBody>
      </p:sp>
      <p:sp>
        <p:nvSpPr>
          <p:cNvPr id="3" name="Content Placeholder 2"/>
          <p:cNvSpPr>
            <a:spLocks noGrp="1"/>
          </p:cNvSpPr>
          <p:nvPr>
            <p:ph idx="1"/>
          </p:nvPr>
        </p:nvSpPr>
        <p:spPr>
          <a:xfrm>
            <a:off x="1981200" y="2091433"/>
            <a:ext cx="8229600" cy="4247223"/>
          </a:xfrm>
        </p:spPr>
        <p:txBody>
          <a:bodyPr/>
          <a:lstStyle/>
          <a:p>
            <a:pPr marL="0" indent="0">
              <a:lnSpc>
                <a:spcPct val="150000"/>
              </a:lnSpc>
              <a:buNone/>
            </a:pPr>
            <a:r>
              <a:rPr lang="en-US" dirty="0">
                <a:latin typeface="Times New Roman" pitchFamily="18" charset="0"/>
                <a:cs typeface="Times New Roman" pitchFamily="18" charset="0"/>
              </a:rPr>
              <a:t>Classified by</a:t>
            </a:r>
            <a:r>
              <a:rPr lang="en-US" b="1" dirty="0">
                <a:latin typeface="Times New Roman" pitchFamily="18" charset="0"/>
                <a:cs typeface="Times New Roman" pitchFamily="18" charset="0"/>
              </a:rPr>
              <a:t> Width-Height Ratio Calculation</a:t>
            </a:r>
          </a:p>
          <a:p>
            <a:pPr>
              <a:lnSpc>
                <a:spcPct val="150000"/>
              </a:lnSpc>
              <a:buFont typeface="Wingdings" pitchFamily="2" charset="2"/>
              <a:buChar char="Ø"/>
            </a:pPr>
            <a:r>
              <a:rPr lang="en-US" b="1" dirty="0">
                <a:latin typeface="Times New Roman" pitchFamily="18" charset="0"/>
                <a:cs typeface="Times New Roman" pitchFamily="18" charset="0"/>
              </a:rPr>
              <a:t> Slender</a:t>
            </a:r>
            <a:r>
              <a:rPr lang="en-US" dirty="0">
                <a:latin typeface="Times New Roman" pitchFamily="18" charset="0"/>
                <a:cs typeface="Times New Roman" pitchFamily="18" charset="0"/>
              </a:rPr>
              <a:t> ( equal or above 3 )</a:t>
            </a:r>
          </a:p>
          <a:p>
            <a:pPr>
              <a:lnSpc>
                <a:spcPct val="150000"/>
              </a:lnSpc>
              <a:buFont typeface="Wingdings" pitchFamily="2" charset="2"/>
              <a:buChar char="Ø"/>
            </a:pPr>
            <a:r>
              <a:rPr lang="en-US" b="1" dirty="0">
                <a:latin typeface="Times New Roman" pitchFamily="18" charset="0"/>
                <a:cs typeface="Times New Roman" pitchFamily="18" charset="0"/>
              </a:rPr>
              <a:t> Medium</a:t>
            </a:r>
            <a:r>
              <a:rPr lang="en-US" dirty="0">
                <a:latin typeface="Times New Roman" pitchFamily="18" charset="0"/>
                <a:cs typeface="Times New Roman" pitchFamily="18" charset="0"/>
              </a:rPr>
              <a:t> ( between 2 and 3 )</a:t>
            </a:r>
          </a:p>
          <a:p>
            <a:pPr>
              <a:lnSpc>
                <a:spcPct val="150000"/>
              </a:lnSpc>
              <a:buFont typeface="Wingdings" pitchFamily="2" charset="2"/>
              <a:buChar char="Ø"/>
            </a:pPr>
            <a:r>
              <a:rPr lang="en-US" b="1" dirty="0">
                <a:latin typeface="Times New Roman" pitchFamily="18" charset="0"/>
                <a:cs typeface="Times New Roman" pitchFamily="18" charset="0"/>
              </a:rPr>
              <a:t> Bold</a:t>
            </a:r>
            <a:r>
              <a:rPr lang="en-US" dirty="0">
                <a:latin typeface="Times New Roman" pitchFamily="18" charset="0"/>
                <a:cs typeface="Times New Roman" pitchFamily="18" charset="0"/>
              </a:rPr>
              <a:t> ( between 1 and 2 )</a:t>
            </a:r>
          </a:p>
          <a:p>
            <a:pPr>
              <a:lnSpc>
                <a:spcPct val="150000"/>
              </a:lnSpc>
              <a:buFont typeface="Wingdings" pitchFamily="2" charset="2"/>
              <a:buChar char="Ø"/>
            </a:pPr>
            <a:r>
              <a:rPr lang="en-US" b="1" dirty="0">
                <a:latin typeface="Times New Roman" pitchFamily="18" charset="0"/>
                <a:cs typeface="Times New Roman" pitchFamily="18" charset="0"/>
              </a:rPr>
              <a:t> Round</a:t>
            </a:r>
            <a:r>
              <a:rPr lang="en-US" dirty="0">
                <a:latin typeface="Times New Roman" pitchFamily="18" charset="0"/>
                <a:cs typeface="Times New Roman" pitchFamily="18" charset="0"/>
              </a:rPr>
              <a:t> ( equal or below 1 )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880" y="702816"/>
            <a:ext cx="8458200" cy="914400"/>
          </a:xfrm>
        </p:spPr>
        <p:txBody>
          <a:bodyPr>
            <a:normAutofit fontScale="90000"/>
          </a:bodyPr>
          <a:lstStyle/>
          <a:p>
            <a:br>
              <a:rPr lang="en-US" dirty="0">
                <a:latin typeface="Times New Roman" pitchFamily="18" charset="0"/>
                <a:cs typeface="Times New Roman" pitchFamily="18" charset="0"/>
              </a:rPr>
            </a:br>
            <a:r>
              <a:rPr lang="en-US" b="1" dirty="0">
                <a:latin typeface="Times New Roman" pitchFamily="18" charset="0"/>
                <a:cs typeface="Times New Roman" pitchFamily="18" charset="0"/>
              </a:rPr>
              <a:t>Introduction</a:t>
            </a:r>
            <a:br>
              <a:rPr lang="en-US" b="1" dirty="0">
                <a:latin typeface="Times New Roman" pitchFamily="18" charset="0"/>
                <a:cs typeface="Times New Roman" pitchFamily="18" charset="0"/>
              </a:rPr>
            </a:br>
            <a:endParaRPr lang="en-US" b="1" dirty="0"/>
          </a:p>
        </p:txBody>
      </p:sp>
      <p:sp>
        <p:nvSpPr>
          <p:cNvPr id="3" name="Content Placeholder 2"/>
          <p:cNvSpPr>
            <a:spLocks noGrp="1"/>
          </p:cNvSpPr>
          <p:nvPr>
            <p:ph idx="1"/>
          </p:nvPr>
        </p:nvSpPr>
        <p:spPr>
          <a:xfrm>
            <a:off x="1677880" y="2165413"/>
            <a:ext cx="8534400" cy="3835893"/>
          </a:xfrm>
        </p:spPr>
        <p:txBody>
          <a:bodyPr>
            <a:noAutofit/>
          </a:bodyPr>
          <a:lstStyle/>
          <a:p>
            <a:pPr>
              <a:buClr>
                <a:schemeClr val="tx1"/>
              </a:buClr>
              <a:buFont typeface="Wingdings" pitchFamily="2" charset="2"/>
              <a:buChar char="§"/>
            </a:pPr>
            <a:r>
              <a:rPr lang="en-US" sz="2400" dirty="0">
                <a:latin typeface="Times New Roman" pitchFamily="18" charset="0"/>
                <a:cs typeface="Times New Roman" pitchFamily="18" charset="0"/>
              </a:rPr>
              <a:t>This thesis introduces how to filter and classify four types of rice in a grain mixture.</a:t>
            </a:r>
          </a:p>
          <a:p>
            <a:pPr>
              <a:buClr>
                <a:schemeClr val="tx1"/>
              </a:buClr>
              <a:buFont typeface="Wingdings" pitchFamily="2" charset="2"/>
              <a:buChar char="§"/>
            </a:pPr>
            <a:endParaRPr lang="en-US" sz="2400" dirty="0">
              <a:latin typeface="Times New Roman" pitchFamily="18" charset="0"/>
              <a:cs typeface="Times New Roman" pitchFamily="18" charset="0"/>
            </a:endParaRPr>
          </a:p>
          <a:p>
            <a:pPr>
              <a:buClr>
                <a:schemeClr val="tx1"/>
              </a:buClr>
              <a:buFont typeface="Wingdings" pitchFamily="2" charset="2"/>
              <a:buChar char="§"/>
            </a:pPr>
            <a:r>
              <a:rPr lang="en-US" sz="2400" dirty="0">
                <a:latin typeface="Times New Roman" pitchFamily="18" charset="0"/>
                <a:cs typeface="Times New Roman" pitchFamily="18" charset="0"/>
              </a:rPr>
              <a:t>Machine vision systems are used to identify the quality of the grain. Digital images and videos are the key sources of the machine vision systems. </a:t>
            </a:r>
          </a:p>
          <a:p>
            <a:pPr>
              <a:buClr>
                <a:schemeClr val="tx1"/>
              </a:buClr>
              <a:buFont typeface="Wingdings" pitchFamily="2" charset="2"/>
              <a:buChar char="§"/>
            </a:pPr>
            <a:endParaRPr lang="en-US" sz="2400" dirty="0">
              <a:latin typeface="Times New Roman" pitchFamily="18" charset="0"/>
              <a:cs typeface="Times New Roman" pitchFamily="18" charset="0"/>
            </a:endParaRPr>
          </a:p>
          <a:p>
            <a:pPr>
              <a:buClr>
                <a:schemeClr val="tx1"/>
              </a:buClr>
              <a:buFont typeface="Wingdings" pitchFamily="2" charset="2"/>
              <a:buChar char="§"/>
            </a:pPr>
            <a:r>
              <a:rPr lang="en-US" sz="2400" dirty="0">
                <a:latin typeface="Times New Roman" pitchFamily="18" charset="0"/>
                <a:cs typeface="Times New Roman" pitchFamily="18" charset="0"/>
              </a:rPr>
              <a:t>This thesis expects to collect data in </a:t>
            </a:r>
            <a:r>
              <a:rPr lang="en-US" sz="2400" dirty="0" err="1">
                <a:latin typeface="Times New Roman" pitchFamily="18" charset="0"/>
                <a:cs typeface="Times New Roman" pitchFamily="18" charset="0"/>
              </a:rPr>
              <a:t>Real_time</a:t>
            </a:r>
            <a:r>
              <a:rPr lang="en-US" sz="2400" dirty="0">
                <a:latin typeface="Times New Roman" pitchFamily="18" charset="0"/>
                <a:cs typeface="Times New Roman" pitchFamily="18" charset="0"/>
              </a:rPr>
              <a:t>, process and return the classified information.</a:t>
            </a:r>
          </a:p>
        </p:txBody>
      </p:sp>
      <p:sp>
        <p:nvSpPr>
          <p:cNvPr id="4" name="Slide Number Placeholder 3">
            <a:extLst>
              <a:ext uri="{FF2B5EF4-FFF2-40B4-BE49-F238E27FC236}">
                <a16:creationId xmlns:a16="http://schemas.microsoft.com/office/drawing/2014/main" id="{41DC98DD-80C0-424A-871C-5C87F92A26F2}"/>
              </a:ext>
            </a:extLst>
          </p:cNvPr>
          <p:cNvSpPr>
            <a:spLocks noGrp="1"/>
          </p:cNvSpPr>
          <p:nvPr>
            <p:ph type="sldNum" sz="quarter" idx="12"/>
          </p:nvPr>
        </p:nvSpPr>
        <p:spPr/>
        <p:txBody>
          <a:bodyPr/>
          <a:lstStyle/>
          <a:p>
            <a:fld id="{7751A071-7154-4D55-9626-BED70B47E51E}"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384" y="365125"/>
            <a:ext cx="10075416" cy="1325563"/>
          </a:xfrm>
        </p:spPr>
        <p:txBody>
          <a:bodyPr>
            <a:normAutofit/>
          </a:bodyPr>
          <a:lstStyle/>
          <a:p>
            <a:r>
              <a:rPr lang="en-US" sz="3600" b="1" dirty="0">
                <a:latin typeface="Times New Roman" pitchFamily="18" charset="0"/>
                <a:cs typeface="Times New Roman" pitchFamily="18" charset="0"/>
              </a:rPr>
              <a:t>Method for Width-Height Ratio Calculation</a:t>
            </a:r>
          </a:p>
        </p:txBody>
      </p:sp>
      <p:sp>
        <p:nvSpPr>
          <p:cNvPr id="3" name="Content Placeholder 2"/>
          <p:cNvSpPr>
            <a:spLocks noGrp="1"/>
          </p:cNvSpPr>
          <p:nvPr>
            <p:ph idx="1"/>
          </p:nvPr>
        </p:nvSpPr>
        <p:spPr>
          <a:xfrm>
            <a:off x="1642368" y="1825625"/>
            <a:ext cx="9711431" cy="4351338"/>
          </a:xfrm>
        </p:spPr>
        <p:txBody>
          <a:bodyPr/>
          <a:lstStyle/>
          <a:p>
            <a:pPr>
              <a:lnSpc>
                <a:spcPct val="150000"/>
              </a:lnSpc>
            </a:pPr>
            <a:r>
              <a:rPr lang="en-US" dirty="0">
                <a:latin typeface="Times New Roman" pitchFamily="18" charset="0"/>
                <a:cs typeface="Times New Roman" pitchFamily="18" charset="0"/>
              </a:rPr>
              <a:t>Contours</a:t>
            </a:r>
          </a:p>
          <a:p>
            <a:pPr>
              <a:lnSpc>
                <a:spcPct val="150000"/>
              </a:lnSpc>
            </a:pPr>
            <a:r>
              <a:rPr lang="en-US" dirty="0">
                <a:latin typeface="Times New Roman" pitchFamily="18" charset="0"/>
                <a:cs typeface="Times New Roman" pitchFamily="18" charset="0"/>
              </a:rPr>
              <a:t>Object bounding</a:t>
            </a:r>
          </a:p>
          <a:p>
            <a:pPr lvl="1">
              <a:lnSpc>
                <a:spcPct val="150000"/>
              </a:lnSpc>
              <a:buFontTx/>
              <a:buChar char="-"/>
            </a:pPr>
            <a:r>
              <a:rPr lang="en-US" dirty="0" err="1">
                <a:latin typeface="Times New Roman" pitchFamily="18" charset="0"/>
                <a:cs typeface="Times New Roman" pitchFamily="18" charset="0"/>
              </a:rPr>
              <a:t>x,y</a:t>
            </a:r>
            <a:r>
              <a:rPr lang="en-US" dirty="0">
                <a:latin typeface="Times New Roman" pitchFamily="18" charset="0"/>
                <a:cs typeface="Times New Roman" pitchFamily="18" charset="0"/>
              </a:rPr>
              <a:t> coordinate</a:t>
            </a:r>
          </a:p>
          <a:p>
            <a:pPr lvl="1">
              <a:lnSpc>
                <a:spcPct val="150000"/>
              </a:lnSpc>
              <a:buFontTx/>
              <a:buChar char="-"/>
            </a:pPr>
            <a:r>
              <a:rPr lang="en-US" dirty="0">
                <a:latin typeface="Times New Roman" pitchFamily="18" charset="0"/>
                <a:cs typeface="Times New Roman" pitchFamily="18" charset="0"/>
              </a:rPr>
              <a:t>Width</a:t>
            </a:r>
          </a:p>
          <a:p>
            <a:pPr lvl="1">
              <a:lnSpc>
                <a:spcPct val="150000"/>
              </a:lnSpc>
              <a:buFontTx/>
              <a:buChar char="-"/>
            </a:pPr>
            <a:r>
              <a:rPr lang="en-US" dirty="0">
                <a:latin typeface="Times New Roman" pitchFamily="18" charset="0"/>
                <a:cs typeface="Times New Roman" pitchFamily="18" charset="0"/>
              </a:rPr>
              <a:t>Height</a:t>
            </a:r>
          </a:p>
          <a:p>
            <a:pPr>
              <a:lnSpc>
                <a:spcPct val="150000"/>
              </a:lnSpc>
            </a:pPr>
            <a:r>
              <a:rPr lang="en-US" dirty="0">
                <a:latin typeface="Times New Roman" pitchFamily="18" charset="0"/>
                <a:cs typeface="Times New Roman" pitchFamily="18" charset="0"/>
              </a:rPr>
              <a:t>Decision and output</a:t>
            </a:r>
          </a:p>
          <a:p>
            <a:pPr lvl="1">
              <a:buFontTx/>
              <a:buChar char="-"/>
            </a:pPr>
            <a:endParaRPr lang="en-US" dirty="0"/>
          </a:p>
          <a:p>
            <a:pPr lvl="1">
              <a:buFontTx/>
              <a:buChar char="-"/>
            </a:pPr>
            <a:endParaRPr lang="en-US" dirty="0"/>
          </a:p>
          <a:p>
            <a:pPr lvl="1">
              <a:buFontTx/>
              <a:buChar char="-"/>
            </a:pPr>
            <a:endParaRPr lang="en-US" dirty="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3389" y="888908"/>
            <a:ext cx="9702553" cy="1325563"/>
          </a:xfrm>
        </p:spPr>
        <p:txBody>
          <a:bodyPr>
            <a:normAutofit/>
          </a:bodyPr>
          <a:lstStyle/>
          <a:p>
            <a:r>
              <a:rPr lang="en-US" sz="4000" b="1" dirty="0">
                <a:latin typeface="Times New Roman" pitchFamily="18" charset="0"/>
                <a:cs typeface="Times New Roman" pitchFamily="18" charset="0"/>
              </a:rPr>
              <a:t>Counting Rice</a:t>
            </a:r>
          </a:p>
        </p:txBody>
      </p:sp>
      <p:sp>
        <p:nvSpPr>
          <p:cNvPr id="3" name="Content Placeholder 2"/>
          <p:cNvSpPr>
            <a:spLocks noGrp="1"/>
          </p:cNvSpPr>
          <p:nvPr>
            <p:ph idx="1"/>
          </p:nvPr>
        </p:nvSpPr>
        <p:spPr>
          <a:xfrm>
            <a:off x="2095500" y="2117326"/>
            <a:ext cx="8001000" cy="4105922"/>
          </a:xfrm>
        </p:spPr>
        <p:txBody>
          <a:bodyPr/>
          <a:lstStyle/>
          <a:p>
            <a:endParaRPr lang="en-US" altLang="zh-CN" dirty="0">
              <a:latin typeface="Times New Roman" pitchFamily="18" charset="0"/>
              <a:ea typeface="宋体" pitchFamily="2" charset="-122"/>
              <a:cs typeface="Times New Roman" pitchFamily="18" charset="0"/>
            </a:endParaRPr>
          </a:p>
          <a:p>
            <a:r>
              <a:rPr lang="en-US" altLang="zh-CN" dirty="0">
                <a:latin typeface="Times New Roman" pitchFamily="18" charset="0"/>
                <a:ea typeface="宋体" pitchFamily="2" charset="-122"/>
                <a:cs typeface="Times New Roman" pitchFamily="18" charset="0"/>
              </a:rPr>
              <a:t>Area Estimation</a:t>
            </a:r>
          </a:p>
          <a:p>
            <a:endParaRPr lang="en-US" altLang="zh-CN" dirty="0">
              <a:latin typeface="Times New Roman" pitchFamily="18" charset="0"/>
              <a:ea typeface="宋体" pitchFamily="2" charset="-122"/>
              <a:cs typeface="Times New Roman" pitchFamily="18" charset="0"/>
            </a:endParaRPr>
          </a:p>
          <a:p>
            <a:r>
              <a:rPr lang="en-US" altLang="zh-CN" dirty="0">
                <a:latin typeface="Times New Roman" pitchFamily="18" charset="0"/>
                <a:ea typeface="宋体" pitchFamily="2" charset="-122"/>
                <a:cs typeface="Times New Roman" pitchFamily="18" charset="0"/>
              </a:rPr>
              <a:t>Border Following</a:t>
            </a:r>
          </a:p>
          <a:p>
            <a:endParaRPr lang="en-US" altLang="zh-CN" dirty="0">
              <a:latin typeface="Times New Roman" pitchFamily="18" charset="0"/>
              <a:ea typeface="宋体" pitchFamily="2" charset="-122"/>
              <a:cs typeface="Times New Roman" pitchFamily="18" charset="0"/>
            </a:endParaRPr>
          </a:p>
          <a:p>
            <a:r>
              <a:rPr lang="en-US" altLang="zh-CN" dirty="0">
                <a:latin typeface="Times New Roman" pitchFamily="18" charset="0"/>
                <a:ea typeface="宋体" pitchFamily="2" charset="-122"/>
                <a:cs typeface="Times New Roman" pitchFamily="18" charset="0"/>
              </a:rPr>
              <a:t>Horizontal Layered Scanning (HLS)</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normAutofit/>
          </a:bodyPr>
          <a:lstStyle/>
          <a:p>
            <a:r>
              <a:rPr lang="en-US" altLang="zh-CN" sz="4000" dirty="0">
                <a:latin typeface="Times New Roman" pitchFamily="18" charset="0"/>
                <a:ea typeface="宋体" pitchFamily="2" charset="-122"/>
                <a:cs typeface="Times New Roman" pitchFamily="18" charset="0"/>
              </a:rPr>
              <a:t>Border Following</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1981200" y="1219200"/>
            <a:ext cx="8229600" cy="5105400"/>
          </a:xfrm>
        </p:spPr>
        <p:txBody>
          <a:bodyPr>
            <a:normAutofit/>
          </a:bodyPr>
          <a:lstStyle/>
          <a:p>
            <a:pPr>
              <a:lnSpc>
                <a:spcPct val="150000"/>
              </a:lnSpc>
            </a:pPr>
            <a:r>
              <a:rPr lang="en-US" altLang="zh-CN" sz="2400" dirty="0">
                <a:latin typeface="Times New Roman" pitchFamily="18" charset="0"/>
                <a:ea typeface="宋体" pitchFamily="2" charset="-122"/>
                <a:cs typeface="Times New Roman" pitchFamily="18" charset="0"/>
              </a:rPr>
              <a:t>The intention is to define the border and starting pixel of each rice grain, then follow each border around to the starting point, thus circling the rice grain and marking it as counted before moving on to the next.</a:t>
            </a:r>
          </a:p>
          <a:p>
            <a:pPr>
              <a:lnSpc>
                <a:spcPct val="150000"/>
              </a:lnSpc>
            </a:pPr>
            <a:endParaRPr lang="en-US" altLang="zh-CN" sz="2400" dirty="0">
              <a:latin typeface="Times New Roman" pitchFamily="18" charset="0"/>
              <a:ea typeface="宋体" pitchFamily="2" charset="-122"/>
              <a:cs typeface="Times New Roman" pitchFamily="18" charset="0"/>
            </a:endParaRPr>
          </a:p>
          <a:p>
            <a:pPr>
              <a:lnSpc>
                <a:spcPct val="150000"/>
              </a:lnSpc>
            </a:pPr>
            <a:endParaRPr lang="en-US" altLang="zh-CN" sz="2400" dirty="0">
              <a:latin typeface="Times New Roman" pitchFamily="18" charset="0"/>
              <a:ea typeface="宋体" pitchFamily="2" charset="-122"/>
              <a:cs typeface="Times New Roman" pitchFamily="18" charset="0"/>
            </a:endParaRPr>
          </a:p>
          <a:p>
            <a:endParaRPr lang="en-US" dirty="0"/>
          </a:p>
        </p:txBody>
      </p:sp>
      <p:pic>
        <p:nvPicPr>
          <p:cNvPr id="4" name="Picture 7" descr="G:\derado\ppp images\single_border.PNG"/>
          <p:cNvPicPr>
            <a:picLocks noChangeAspect="1" noChangeArrowheads="1"/>
          </p:cNvPicPr>
          <p:nvPr/>
        </p:nvPicPr>
        <p:blipFill>
          <a:blip r:embed="rId2"/>
          <a:srcRect/>
          <a:stretch>
            <a:fillRect/>
          </a:stretch>
        </p:blipFill>
        <p:spPr bwMode="auto">
          <a:xfrm>
            <a:off x="4495800" y="4038600"/>
            <a:ext cx="2724150" cy="1981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9400" y="4267200"/>
            <a:ext cx="6400800" cy="2209800"/>
          </a:xfrm>
        </p:spPr>
        <p:txBody>
          <a:bodyPr>
            <a:normAutofit fontScale="92500" lnSpcReduction="10000"/>
          </a:bodyPr>
          <a:lstStyle/>
          <a:p>
            <a:pPr algn="l">
              <a:lnSpc>
                <a:spcPct val="150000"/>
              </a:lnSpc>
            </a:pPr>
            <a:r>
              <a:rPr lang="en-US" altLang="zh-CN" dirty="0">
                <a:latin typeface="Times New Roman" pitchFamily="18" charset="0"/>
                <a:ea typeface="宋体" pitchFamily="2" charset="-122"/>
                <a:cs typeface="Times New Roman" pitchFamily="18" charset="0"/>
              </a:rPr>
              <a:t>Pros:</a:t>
            </a:r>
          </a:p>
          <a:p>
            <a:pPr lvl="1" algn="l">
              <a:lnSpc>
                <a:spcPct val="150000"/>
              </a:lnSpc>
            </a:pPr>
            <a:r>
              <a:rPr lang="en-US" altLang="zh-CN" sz="2400" dirty="0">
                <a:latin typeface="Times New Roman" pitchFamily="18" charset="0"/>
                <a:ea typeface="宋体" pitchFamily="2" charset="-122"/>
                <a:cs typeface="Times New Roman" pitchFamily="18" charset="0"/>
              </a:rPr>
              <a:t>Very accurate and easy to filter “false” rice</a:t>
            </a:r>
          </a:p>
          <a:p>
            <a:pPr algn="l">
              <a:lnSpc>
                <a:spcPct val="150000"/>
              </a:lnSpc>
            </a:pPr>
            <a:r>
              <a:rPr lang="en-US" altLang="zh-CN" dirty="0">
                <a:latin typeface="Times New Roman" pitchFamily="18" charset="0"/>
                <a:ea typeface="宋体" pitchFamily="2" charset="-122"/>
                <a:cs typeface="Times New Roman" pitchFamily="18" charset="0"/>
              </a:rPr>
              <a:t>Cons:</a:t>
            </a:r>
          </a:p>
          <a:p>
            <a:pPr lvl="1" algn="l">
              <a:lnSpc>
                <a:spcPct val="150000"/>
              </a:lnSpc>
            </a:pPr>
            <a:r>
              <a:rPr lang="en-US" altLang="zh-CN" sz="2400" dirty="0">
                <a:latin typeface="Times New Roman" pitchFamily="18" charset="0"/>
                <a:ea typeface="宋体" pitchFamily="2" charset="-122"/>
                <a:cs typeface="Times New Roman" pitchFamily="18" charset="0"/>
              </a:rPr>
              <a:t>Difficult to differentiate rice in close proximity.</a:t>
            </a:r>
            <a:endParaRPr lang="en-US" dirty="0">
              <a:solidFill>
                <a:schemeClr val="tx1"/>
              </a:solidFill>
            </a:endParaRPr>
          </a:p>
        </p:txBody>
      </p:sp>
      <p:pic>
        <p:nvPicPr>
          <p:cNvPr id="4" name="Content Placeholder 3" descr="bordershow.png"/>
          <p:cNvPicPr>
            <a:picLocks noChangeAspect="1"/>
          </p:cNvPicPr>
          <p:nvPr/>
        </p:nvPicPr>
        <p:blipFill>
          <a:blip r:embed="rId2"/>
          <a:srcRect/>
          <a:stretch>
            <a:fillRect/>
          </a:stretch>
        </p:blipFill>
        <p:spPr>
          <a:xfrm>
            <a:off x="3505200" y="385730"/>
            <a:ext cx="5108924" cy="3805271"/>
          </a:xfrm>
          <a:prstGeom prst="rect">
            <a:avLst/>
          </a:prstGeom>
        </p:spPr>
      </p:pic>
      <p:sp>
        <p:nvSpPr>
          <p:cNvPr id="5" name="TextBox 4"/>
          <p:cNvSpPr txBox="1"/>
          <p:nvPr/>
        </p:nvSpPr>
        <p:spPr>
          <a:xfrm>
            <a:off x="7315200" y="685800"/>
            <a:ext cx="301686" cy="369332"/>
          </a:xfrm>
          <a:prstGeom prst="rect">
            <a:avLst/>
          </a:prstGeom>
          <a:noFill/>
        </p:spPr>
        <p:txBody>
          <a:bodyPr wrap="none" rtlCol="0">
            <a:spAutoFit/>
          </a:bodyPr>
          <a:lstStyle/>
          <a:p>
            <a:r>
              <a:rPr lang="en-US" dirty="0">
                <a:solidFill>
                  <a:schemeClr val="bg1"/>
                </a:solidFill>
              </a:rPr>
              <a:t>1</a:t>
            </a:r>
          </a:p>
        </p:txBody>
      </p:sp>
      <p:sp>
        <p:nvSpPr>
          <p:cNvPr id="6" name="TextBox 5"/>
          <p:cNvSpPr txBox="1"/>
          <p:nvPr/>
        </p:nvSpPr>
        <p:spPr>
          <a:xfrm>
            <a:off x="6324600" y="685800"/>
            <a:ext cx="301686" cy="369332"/>
          </a:xfrm>
          <a:prstGeom prst="rect">
            <a:avLst/>
          </a:prstGeom>
          <a:noFill/>
        </p:spPr>
        <p:txBody>
          <a:bodyPr wrap="none" rtlCol="0">
            <a:spAutoFit/>
          </a:bodyPr>
          <a:lstStyle/>
          <a:p>
            <a:r>
              <a:rPr lang="en-US" dirty="0">
                <a:solidFill>
                  <a:schemeClr val="bg1"/>
                </a:solidFill>
              </a:rPr>
              <a:t>2</a:t>
            </a:r>
          </a:p>
        </p:txBody>
      </p:sp>
      <p:sp>
        <p:nvSpPr>
          <p:cNvPr id="7" name="TextBox 6"/>
          <p:cNvSpPr txBox="1"/>
          <p:nvPr/>
        </p:nvSpPr>
        <p:spPr>
          <a:xfrm>
            <a:off x="7086600" y="990600"/>
            <a:ext cx="301686" cy="369332"/>
          </a:xfrm>
          <a:prstGeom prst="rect">
            <a:avLst/>
          </a:prstGeom>
          <a:noFill/>
        </p:spPr>
        <p:txBody>
          <a:bodyPr wrap="none" rtlCol="0">
            <a:spAutoFit/>
          </a:bodyPr>
          <a:lstStyle/>
          <a:p>
            <a:r>
              <a:rPr lang="en-US" dirty="0">
                <a:solidFill>
                  <a:schemeClr val="bg1"/>
                </a:solidFill>
              </a:rPr>
              <a:t>3</a:t>
            </a:r>
          </a:p>
        </p:txBody>
      </p:sp>
      <p:sp>
        <p:nvSpPr>
          <p:cNvPr id="8" name="TextBox 7"/>
          <p:cNvSpPr txBox="1"/>
          <p:nvPr/>
        </p:nvSpPr>
        <p:spPr>
          <a:xfrm>
            <a:off x="7010400" y="1447800"/>
            <a:ext cx="301686" cy="369332"/>
          </a:xfrm>
          <a:prstGeom prst="rect">
            <a:avLst/>
          </a:prstGeom>
          <a:noFill/>
        </p:spPr>
        <p:txBody>
          <a:bodyPr wrap="none" rtlCol="0">
            <a:spAutoFit/>
          </a:bodyPr>
          <a:lstStyle/>
          <a:p>
            <a:r>
              <a:rPr lang="en-US" dirty="0">
                <a:solidFill>
                  <a:schemeClr val="bg1"/>
                </a:solidFill>
              </a:rPr>
              <a:t>4</a:t>
            </a:r>
          </a:p>
        </p:txBody>
      </p:sp>
      <p:sp>
        <p:nvSpPr>
          <p:cNvPr id="9" name="TextBox 8"/>
          <p:cNvSpPr txBox="1"/>
          <p:nvPr/>
        </p:nvSpPr>
        <p:spPr>
          <a:xfrm>
            <a:off x="6400800" y="1600200"/>
            <a:ext cx="301686" cy="369332"/>
          </a:xfrm>
          <a:prstGeom prst="rect">
            <a:avLst/>
          </a:prstGeom>
          <a:noFill/>
        </p:spPr>
        <p:txBody>
          <a:bodyPr wrap="none" rtlCol="0">
            <a:spAutoFit/>
          </a:bodyPr>
          <a:lstStyle/>
          <a:p>
            <a:r>
              <a:rPr lang="en-US" dirty="0">
                <a:solidFill>
                  <a:schemeClr val="bg1"/>
                </a:solidFill>
              </a:rPr>
              <a:t>5</a:t>
            </a:r>
          </a:p>
        </p:txBody>
      </p:sp>
      <p:sp>
        <p:nvSpPr>
          <p:cNvPr id="10" name="TextBox 9"/>
          <p:cNvSpPr txBox="1"/>
          <p:nvPr/>
        </p:nvSpPr>
        <p:spPr>
          <a:xfrm>
            <a:off x="5791200" y="1676400"/>
            <a:ext cx="301686" cy="369332"/>
          </a:xfrm>
          <a:prstGeom prst="rect">
            <a:avLst/>
          </a:prstGeom>
          <a:noFill/>
        </p:spPr>
        <p:txBody>
          <a:bodyPr wrap="none" rtlCol="0">
            <a:spAutoFit/>
          </a:bodyPr>
          <a:lstStyle/>
          <a:p>
            <a:r>
              <a:rPr lang="en-US" dirty="0">
                <a:solidFill>
                  <a:schemeClr val="bg1"/>
                </a:solidFill>
              </a:rPr>
              <a:t>6</a:t>
            </a:r>
          </a:p>
        </p:txBody>
      </p:sp>
      <p:sp>
        <p:nvSpPr>
          <p:cNvPr id="11" name="TextBox 10"/>
          <p:cNvSpPr txBox="1"/>
          <p:nvPr/>
        </p:nvSpPr>
        <p:spPr>
          <a:xfrm>
            <a:off x="6556314" y="2057400"/>
            <a:ext cx="301686" cy="369332"/>
          </a:xfrm>
          <a:prstGeom prst="rect">
            <a:avLst/>
          </a:prstGeom>
          <a:noFill/>
        </p:spPr>
        <p:txBody>
          <a:bodyPr wrap="none" rtlCol="0">
            <a:spAutoFit/>
          </a:bodyPr>
          <a:lstStyle/>
          <a:p>
            <a:r>
              <a:rPr lang="en-US" dirty="0">
                <a:solidFill>
                  <a:schemeClr val="bg1"/>
                </a:solidFill>
              </a:rPr>
              <a:t>7</a:t>
            </a:r>
          </a:p>
        </p:txBody>
      </p:sp>
      <p:sp>
        <p:nvSpPr>
          <p:cNvPr id="12" name="TextBox 11"/>
          <p:cNvSpPr txBox="1"/>
          <p:nvPr/>
        </p:nvSpPr>
        <p:spPr>
          <a:xfrm>
            <a:off x="4191000" y="2286000"/>
            <a:ext cx="301686" cy="369332"/>
          </a:xfrm>
          <a:prstGeom prst="rect">
            <a:avLst/>
          </a:prstGeom>
          <a:noFill/>
        </p:spPr>
        <p:txBody>
          <a:bodyPr wrap="none" rtlCol="0">
            <a:spAutoFit/>
          </a:bodyPr>
          <a:lstStyle/>
          <a:p>
            <a:r>
              <a:rPr lang="en-US" dirty="0">
                <a:solidFill>
                  <a:schemeClr val="bg1"/>
                </a:solidFill>
              </a:rPr>
              <a:t>8</a:t>
            </a:r>
          </a:p>
        </p:txBody>
      </p:sp>
      <p:sp>
        <p:nvSpPr>
          <p:cNvPr id="13" name="TextBox 12"/>
          <p:cNvSpPr txBox="1"/>
          <p:nvPr/>
        </p:nvSpPr>
        <p:spPr>
          <a:xfrm>
            <a:off x="4800600" y="2590800"/>
            <a:ext cx="301686" cy="369332"/>
          </a:xfrm>
          <a:prstGeom prst="rect">
            <a:avLst/>
          </a:prstGeom>
          <a:noFill/>
        </p:spPr>
        <p:txBody>
          <a:bodyPr wrap="none" rtlCol="0">
            <a:spAutoFit/>
          </a:bodyPr>
          <a:lstStyle/>
          <a:p>
            <a:r>
              <a:rPr lang="en-US" dirty="0">
                <a:solidFill>
                  <a:schemeClr val="bg1"/>
                </a:solidFill>
              </a:rPr>
              <a:t>9</a:t>
            </a:r>
          </a:p>
        </p:txBody>
      </p:sp>
      <p:sp>
        <p:nvSpPr>
          <p:cNvPr id="14" name="TextBox 13"/>
          <p:cNvSpPr txBox="1"/>
          <p:nvPr/>
        </p:nvSpPr>
        <p:spPr>
          <a:xfrm>
            <a:off x="5562600" y="3200400"/>
            <a:ext cx="418704" cy="369332"/>
          </a:xfrm>
          <a:prstGeom prst="rect">
            <a:avLst/>
          </a:prstGeom>
          <a:noFill/>
        </p:spPr>
        <p:txBody>
          <a:bodyPr wrap="none" rtlCol="0">
            <a:spAutoFit/>
          </a:bodyPr>
          <a:lstStyle/>
          <a:p>
            <a:r>
              <a:rPr lang="en-US" dirty="0">
                <a:solidFill>
                  <a:schemeClr val="bg1"/>
                </a:solidFill>
              </a:rPr>
              <a:t>10</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9AF753-103F-47F0-BD09-B60EC2B6BD19}"/>
              </a:ext>
            </a:extLst>
          </p:cNvPr>
          <p:cNvSpPr>
            <a:spLocks noGrp="1"/>
          </p:cNvSpPr>
          <p:nvPr>
            <p:ph type="sldNum" sz="quarter" idx="12"/>
          </p:nvPr>
        </p:nvSpPr>
        <p:spPr/>
        <p:txBody>
          <a:bodyPr/>
          <a:lstStyle/>
          <a:p>
            <a:fld id="{7751A071-7154-4D55-9626-BED70B47E51E}" type="slidenum">
              <a:rPr lang="en-US" smtClean="0"/>
              <a:t>44</a:t>
            </a:fld>
            <a:endParaRPr lang="en-US"/>
          </a:p>
        </p:txBody>
      </p:sp>
      <p:sp>
        <p:nvSpPr>
          <p:cNvPr id="11" name="TextBox 10">
            <a:extLst>
              <a:ext uri="{FF2B5EF4-FFF2-40B4-BE49-F238E27FC236}">
                <a16:creationId xmlns:a16="http://schemas.microsoft.com/office/drawing/2014/main" id="{4F3A516F-5B55-4DC0-9BF8-F8CA929543BD}"/>
              </a:ext>
            </a:extLst>
          </p:cNvPr>
          <p:cNvSpPr txBox="1"/>
          <p:nvPr/>
        </p:nvSpPr>
        <p:spPr>
          <a:xfrm>
            <a:off x="1625801" y="284209"/>
            <a:ext cx="3586579"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Test Result 1</a:t>
            </a:r>
          </a:p>
          <a:p>
            <a:pPr algn="ct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White grain = 9</a:t>
            </a:r>
          </a:p>
          <a:p>
            <a:r>
              <a:rPr lang="en-US" dirty="0">
                <a:latin typeface="Times New Roman" panose="02020603050405020304" pitchFamily="18" charset="0"/>
                <a:cs typeface="Times New Roman" panose="02020603050405020304" pitchFamily="18" charset="0"/>
              </a:rPr>
              <a:t>Red grain = 7</a:t>
            </a:r>
          </a:p>
          <a:p>
            <a:r>
              <a:rPr lang="en-US" dirty="0">
                <a:latin typeface="Times New Roman" panose="02020603050405020304" pitchFamily="18" charset="0"/>
                <a:cs typeface="Times New Roman" panose="02020603050405020304" pitchFamily="18" charset="0"/>
              </a:rPr>
              <a:t>Total = 16</a:t>
            </a:r>
          </a:p>
        </p:txBody>
      </p:sp>
      <p:pic>
        <p:nvPicPr>
          <p:cNvPr id="15" name="Picture 14">
            <a:extLst>
              <a:ext uri="{FF2B5EF4-FFF2-40B4-BE49-F238E27FC236}">
                <a16:creationId xmlns:a16="http://schemas.microsoft.com/office/drawing/2014/main" id="{9B2C8CA6-37A5-4FDA-BAB7-FA768D7EA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84137" y="2069006"/>
            <a:ext cx="4469906" cy="4469906"/>
          </a:xfrm>
          <a:prstGeom prst="rect">
            <a:avLst/>
          </a:prstGeom>
        </p:spPr>
      </p:pic>
      <p:pic>
        <p:nvPicPr>
          <p:cNvPr id="17" name="Picture 16">
            <a:extLst>
              <a:ext uri="{FF2B5EF4-FFF2-40B4-BE49-F238E27FC236}">
                <a16:creationId xmlns:a16="http://schemas.microsoft.com/office/drawing/2014/main" id="{7A774BE3-0645-46C6-9ECA-A2DD76EA8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10776" y="2069004"/>
            <a:ext cx="4469907" cy="4469907"/>
          </a:xfrm>
          <a:prstGeom prst="rect">
            <a:avLst/>
          </a:prstGeom>
        </p:spPr>
      </p:pic>
      <p:sp>
        <p:nvSpPr>
          <p:cNvPr id="18" name="TextBox 17">
            <a:extLst>
              <a:ext uri="{FF2B5EF4-FFF2-40B4-BE49-F238E27FC236}">
                <a16:creationId xmlns:a16="http://schemas.microsoft.com/office/drawing/2014/main" id="{AFDAA573-D7C5-4898-87A2-BC4E02E0299D}"/>
              </a:ext>
            </a:extLst>
          </p:cNvPr>
          <p:cNvSpPr txBox="1"/>
          <p:nvPr/>
        </p:nvSpPr>
        <p:spPr>
          <a:xfrm>
            <a:off x="7152441" y="284209"/>
            <a:ext cx="3586579"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Test Result 2</a:t>
            </a:r>
          </a:p>
          <a:p>
            <a:pPr algn="ct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White grain = 8</a:t>
            </a:r>
          </a:p>
          <a:p>
            <a:r>
              <a:rPr lang="en-US" dirty="0">
                <a:latin typeface="Times New Roman" panose="02020603050405020304" pitchFamily="18" charset="0"/>
                <a:cs typeface="Times New Roman" panose="02020603050405020304" pitchFamily="18" charset="0"/>
              </a:rPr>
              <a:t>Red grain = 7</a:t>
            </a:r>
          </a:p>
          <a:p>
            <a:r>
              <a:rPr lang="en-US" dirty="0">
                <a:latin typeface="Times New Roman" panose="02020603050405020304" pitchFamily="18" charset="0"/>
                <a:cs typeface="Times New Roman" panose="02020603050405020304" pitchFamily="18" charset="0"/>
              </a:rPr>
              <a:t>Total = 15</a:t>
            </a:r>
          </a:p>
        </p:txBody>
      </p:sp>
    </p:spTree>
    <p:extLst>
      <p:ext uri="{BB962C8B-B14F-4D97-AF65-F5344CB8AC3E}">
        <p14:creationId xmlns:p14="http://schemas.microsoft.com/office/powerpoint/2010/main" val="577237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AF6DE1F-5004-481F-AAEE-E9DEB83FA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202969" y="2109710"/>
            <a:ext cx="4352926" cy="4352926"/>
          </a:xfrm>
        </p:spPr>
      </p:pic>
      <p:sp>
        <p:nvSpPr>
          <p:cNvPr id="4" name="Slide Number Placeholder 3">
            <a:extLst>
              <a:ext uri="{FF2B5EF4-FFF2-40B4-BE49-F238E27FC236}">
                <a16:creationId xmlns:a16="http://schemas.microsoft.com/office/drawing/2014/main" id="{C8EDA95D-78B3-4BBE-874C-516704CB09D7}"/>
              </a:ext>
            </a:extLst>
          </p:cNvPr>
          <p:cNvSpPr>
            <a:spLocks noGrp="1"/>
          </p:cNvSpPr>
          <p:nvPr>
            <p:ph type="sldNum" sz="quarter" idx="12"/>
          </p:nvPr>
        </p:nvSpPr>
        <p:spPr/>
        <p:txBody>
          <a:bodyPr/>
          <a:lstStyle/>
          <a:p>
            <a:fld id="{7751A071-7154-4D55-9626-BED70B47E51E}" type="slidenum">
              <a:rPr lang="en-US" smtClean="0"/>
              <a:t>45</a:t>
            </a:fld>
            <a:endParaRPr lang="en-US"/>
          </a:p>
        </p:txBody>
      </p:sp>
      <p:pic>
        <p:nvPicPr>
          <p:cNvPr id="8" name="Picture 7">
            <a:extLst>
              <a:ext uri="{FF2B5EF4-FFF2-40B4-BE49-F238E27FC236}">
                <a16:creationId xmlns:a16="http://schemas.microsoft.com/office/drawing/2014/main" id="{2E143CF7-D863-403A-A98B-B40EC47D7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36107" y="2109710"/>
            <a:ext cx="4352926" cy="4352926"/>
          </a:xfrm>
          <a:prstGeom prst="rect">
            <a:avLst/>
          </a:prstGeom>
        </p:spPr>
      </p:pic>
      <p:sp>
        <p:nvSpPr>
          <p:cNvPr id="9" name="TextBox 8">
            <a:extLst>
              <a:ext uri="{FF2B5EF4-FFF2-40B4-BE49-F238E27FC236}">
                <a16:creationId xmlns:a16="http://schemas.microsoft.com/office/drawing/2014/main" id="{4E855201-9BFC-4F0B-BA64-3391922BAF19}"/>
              </a:ext>
            </a:extLst>
          </p:cNvPr>
          <p:cNvSpPr txBox="1"/>
          <p:nvPr/>
        </p:nvSpPr>
        <p:spPr>
          <a:xfrm>
            <a:off x="7152441" y="284209"/>
            <a:ext cx="3586579"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Test Result 4</a:t>
            </a:r>
          </a:p>
          <a:p>
            <a:pPr algn="ct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White grain = 9</a:t>
            </a:r>
          </a:p>
          <a:p>
            <a:r>
              <a:rPr lang="en-US" dirty="0">
                <a:latin typeface="Times New Roman" panose="02020603050405020304" pitchFamily="18" charset="0"/>
                <a:cs typeface="Times New Roman" panose="02020603050405020304" pitchFamily="18" charset="0"/>
              </a:rPr>
              <a:t>Red grain = 5</a:t>
            </a:r>
          </a:p>
          <a:p>
            <a:r>
              <a:rPr lang="en-US" dirty="0">
                <a:latin typeface="Times New Roman" panose="02020603050405020304" pitchFamily="18" charset="0"/>
                <a:cs typeface="Times New Roman" panose="02020603050405020304" pitchFamily="18" charset="0"/>
              </a:rPr>
              <a:t>Total = 14</a:t>
            </a:r>
          </a:p>
        </p:txBody>
      </p:sp>
      <p:sp>
        <p:nvSpPr>
          <p:cNvPr id="10" name="TextBox 9">
            <a:extLst>
              <a:ext uri="{FF2B5EF4-FFF2-40B4-BE49-F238E27FC236}">
                <a16:creationId xmlns:a16="http://schemas.microsoft.com/office/drawing/2014/main" id="{C2AF1A0F-C4C3-4D11-99F1-3429F68E5536}"/>
              </a:ext>
            </a:extLst>
          </p:cNvPr>
          <p:cNvSpPr txBox="1"/>
          <p:nvPr/>
        </p:nvSpPr>
        <p:spPr>
          <a:xfrm>
            <a:off x="1586143" y="284209"/>
            <a:ext cx="3586579"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Test Result 3</a:t>
            </a:r>
          </a:p>
          <a:p>
            <a:pPr algn="ct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White grain = 8</a:t>
            </a:r>
          </a:p>
          <a:p>
            <a:r>
              <a:rPr lang="en-US" dirty="0">
                <a:latin typeface="Times New Roman" panose="02020603050405020304" pitchFamily="18" charset="0"/>
                <a:cs typeface="Times New Roman" panose="02020603050405020304" pitchFamily="18" charset="0"/>
              </a:rPr>
              <a:t>Red grain = 5</a:t>
            </a:r>
          </a:p>
          <a:p>
            <a:r>
              <a:rPr lang="en-US" dirty="0">
                <a:latin typeface="Times New Roman" panose="02020603050405020304" pitchFamily="18" charset="0"/>
                <a:cs typeface="Times New Roman" panose="02020603050405020304" pitchFamily="18" charset="0"/>
              </a:rPr>
              <a:t>Total = 13</a:t>
            </a:r>
          </a:p>
        </p:txBody>
      </p:sp>
    </p:spTree>
    <p:extLst>
      <p:ext uri="{BB962C8B-B14F-4D97-AF65-F5344CB8AC3E}">
        <p14:creationId xmlns:p14="http://schemas.microsoft.com/office/powerpoint/2010/main" val="2537232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5457EEA-B3AC-49E5-AC18-0D564DBCDE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265115" y="2003425"/>
            <a:ext cx="4352925" cy="4352925"/>
          </a:xfrm>
        </p:spPr>
      </p:pic>
      <p:sp>
        <p:nvSpPr>
          <p:cNvPr id="4" name="Slide Number Placeholder 3">
            <a:extLst>
              <a:ext uri="{FF2B5EF4-FFF2-40B4-BE49-F238E27FC236}">
                <a16:creationId xmlns:a16="http://schemas.microsoft.com/office/drawing/2014/main" id="{3994FD5F-1B0B-474E-9877-1D49B7C8C2CF}"/>
              </a:ext>
            </a:extLst>
          </p:cNvPr>
          <p:cNvSpPr>
            <a:spLocks noGrp="1"/>
          </p:cNvSpPr>
          <p:nvPr>
            <p:ph type="sldNum" sz="quarter" idx="12"/>
          </p:nvPr>
        </p:nvSpPr>
        <p:spPr/>
        <p:txBody>
          <a:bodyPr/>
          <a:lstStyle/>
          <a:p>
            <a:fld id="{7751A071-7154-4D55-9626-BED70B47E51E}" type="slidenum">
              <a:rPr lang="en-US" smtClean="0"/>
              <a:t>46</a:t>
            </a:fld>
            <a:endParaRPr lang="en-US"/>
          </a:p>
        </p:txBody>
      </p:sp>
      <p:pic>
        <p:nvPicPr>
          <p:cNvPr id="8" name="Picture 7">
            <a:extLst>
              <a:ext uri="{FF2B5EF4-FFF2-40B4-BE49-F238E27FC236}">
                <a16:creationId xmlns:a16="http://schemas.microsoft.com/office/drawing/2014/main" id="{ACF3CA24-3C1B-4183-95D9-9C9853211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80491" y="2003424"/>
            <a:ext cx="4352926" cy="4352926"/>
          </a:xfrm>
          <a:prstGeom prst="rect">
            <a:avLst/>
          </a:prstGeom>
        </p:spPr>
      </p:pic>
      <p:sp>
        <p:nvSpPr>
          <p:cNvPr id="9" name="TextBox 8">
            <a:extLst>
              <a:ext uri="{FF2B5EF4-FFF2-40B4-BE49-F238E27FC236}">
                <a16:creationId xmlns:a16="http://schemas.microsoft.com/office/drawing/2014/main" id="{957960C4-7E99-4740-8A26-D36D21EA8903}"/>
              </a:ext>
            </a:extLst>
          </p:cNvPr>
          <p:cNvSpPr txBox="1"/>
          <p:nvPr/>
        </p:nvSpPr>
        <p:spPr>
          <a:xfrm>
            <a:off x="7152441" y="284209"/>
            <a:ext cx="3586579"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Test Result 6</a:t>
            </a:r>
          </a:p>
          <a:p>
            <a:pPr algn="ct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White grain = 8</a:t>
            </a:r>
          </a:p>
          <a:p>
            <a:r>
              <a:rPr lang="en-US" dirty="0">
                <a:latin typeface="Times New Roman" panose="02020603050405020304" pitchFamily="18" charset="0"/>
                <a:cs typeface="Times New Roman" panose="02020603050405020304" pitchFamily="18" charset="0"/>
              </a:rPr>
              <a:t>Red grain = 5</a:t>
            </a:r>
          </a:p>
          <a:p>
            <a:r>
              <a:rPr lang="en-US" dirty="0">
                <a:latin typeface="Times New Roman" panose="02020603050405020304" pitchFamily="18" charset="0"/>
                <a:cs typeface="Times New Roman" panose="02020603050405020304" pitchFamily="18" charset="0"/>
              </a:rPr>
              <a:t>Total = 13</a:t>
            </a:r>
          </a:p>
        </p:txBody>
      </p:sp>
      <p:sp>
        <p:nvSpPr>
          <p:cNvPr id="10" name="TextBox 9">
            <a:extLst>
              <a:ext uri="{FF2B5EF4-FFF2-40B4-BE49-F238E27FC236}">
                <a16:creationId xmlns:a16="http://schemas.microsoft.com/office/drawing/2014/main" id="{2CA47ED9-F0DD-4665-8E96-D51A2DF6DB33}"/>
              </a:ext>
            </a:extLst>
          </p:cNvPr>
          <p:cNvSpPr txBox="1"/>
          <p:nvPr/>
        </p:nvSpPr>
        <p:spPr>
          <a:xfrm>
            <a:off x="1648287" y="284209"/>
            <a:ext cx="3586579"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Test Result 5</a:t>
            </a:r>
          </a:p>
          <a:p>
            <a:pPr algn="ct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White grain = 8</a:t>
            </a:r>
          </a:p>
          <a:p>
            <a:r>
              <a:rPr lang="en-US" dirty="0">
                <a:latin typeface="Times New Roman" panose="02020603050405020304" pitchFamily="18" charset="0"/>
                <a:cs typeface="Times New Roman" panose="02020603050405020304" pitchFamily="18" charset="0"/>
              </a:rPr>
              <a:t>Red grain = 5</a:t>
            </a:r>
          </a:p>
          <a:p>
            <a:r>
              <a:rPr lang="en-US" dirty="0">
                <a:latin typeface="Times New Roman" panose="02020603050405020304" pitchFamily="18" charset="0"/>
                <a:cs typeface="Times New Roman" panose="02020603050405020304" pitchFamily="18" charset="0"/>
              </a:rPr>
              <a:t>Total = 13</a:t>
            </a:r>
          </a:p>
        </p:txBody>
      </p:sp>
    </p:spTree>
    <p:extLst>
      <p:ext uri="{BB962C8B-B14F-4D97-AF65-F5344CB8AC3E}">
        <p14:creationId xmlns:p14="http://schemas.microsoft.com/office/powerpoint/2010/main" val="3696392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1C9BB-B066-4F5D-9532-F6A421E9C8EF}"/>
              </a:ext>
            </a:extLst>
          </p:cNvPr>
          <p:cNvSpPr>
            <a:spLocks noGrp="1"/>
          </p:cNvSpPr>
          <p:nvPr>
            <p:ph type="sldNum" sz="quarter" idx="12"/>
          </p:nvPr>
        </p:nvSpPr>
        <p:spPr/>
        <p:txBody>
          <a:bodyPr/>
          <a:lstStyle/>
          <a:p>
            <a:fld id="{7751A071-7154-4D55-9626-BED70B47E51E}" type="slidenum">
              <a:rPr lang="en-US" smtClean="0"/>
              <a:t>47</a:t>
            </a:fld>
            <a:endParaRPr lang="en-US"/>
          </a:p>
        </p:txBody>
      </p:sp>
      <p:pic>
        <p:nvPicPr>
          <p:cNvPr id="10" name="Content Placeholder 9">
            <a:extLst>
              <a:ext uri="{FF2B5EF4-FFF2-40B4-BE49-F238E27FC236}">
                <a16:creationId xmlns:a16="http://schemas.microsoft.com/office/drawing/2014/main" id="{4D29E3F5-43C8-469B-A448-DADD9BDAA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256235" y="2003425"/>
            <a:ext cx="4352925" cy="4352925"/>
          </a:xfrm>
        </p:spPr>
      </p:pic>
      <p:pic>
        <p:nvPicPr>
          <p:cNvPr id="12" name="Picture 11">
            <a:extLst>
              <a:ext uri="{FF2B5EF4-FFF2-40B4-BE49-F238E27FC236}">
                <a16:creationId xmlns:a16="http://schemas.microsoft.com/office/drawing/2014/main" id="{AE969567-ACE5-436B-8A4E-019E8AE79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82842" y="2003424"/>
            <a:ext cx="4352926" cy="4352926"/>
          </a:xfrm>
          <a:prstGeom prst="rect">
            <a:avLst/>
          </a:prstGeom>
        </p:spPr>
      </p:pic>
      <p:sp>
        <p:nvSpPr>
          <p:cNvPr id="13" name="TextBox 12">
            <a:extLst>
              <a:ext uri="{FF2B5EF4-FFF2-40B4-BE49-F238E27FC236}">
                <a16:creationId xmlns:a16="http://schemas.microsoft.com/office/drawing/2014/main" id="{A804B233-2DE1-4EF9-A986-0BAF6413DFED}"/>
              </a:ext>
            </a:extLst>
          </p:cNvPr>
          <p:cNvSpPr txBox="1"/>
          <p:nvPr/>
        </p:nvSpPr>
        <p:spPr>
          <a:xfrm>
            <a:off x="7152441" y="284209"/>
            <a:ext cx="3586579"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Test Result 8</a:t>
            </a:r>
          </a:p>
          <a:p>
            <a:pPr algn="ct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White grain = 8</a:t>
            </a:r>
          </a:p>
          <a:p>
            <a:r>
              <a:rPr lang="en-US" dirty="0">
                <a:latin typeface="Times New Roman" panose="02020603050405020304" pitchFamily="18" charset="0"/>
                <a:cs typeface="Times New Roman" panose="02020603050405020304" pitchFamily="18" charset="0"/>
              </a:rPr>
              <a:t>Red grain = 5</a:t>
            </a:r>
          </a:p>
          <a:p>
            <a:r>
              <a:rPr lang="en-US" dirty="0">
                <a:latin typeface="Times New Roman" panose="02020603050405020304" pitchFamily="18" charset="0"/>
                <a:cs typeface="Times New Roman" panose="02020603050405020304" pitchFamily="18" charset="0"/>
              </a:rPr>
              <a:t>Total = 13</a:t>
            </a:r>
          </a:p>
        </p:txBody>
      </p:sp>
      <p:sp>
        <p:nvSpPr>
          <p:cNvPr id="14" name="TextBox 13">
            <a:extLst>
              <a:ext uri="{FF2B5EF4-FFF2-40B4-BE49-F238E27FC236}">
                <a16:creationId xmlns:a16="http://schemas.microsoft.com/office/drawing/2014/main" id="{2D98C20E-5965-4F67-92DF-F46627AAC3DD}"/>
              </a:ext>
            </a:extLst>
          </p:cNvPr>
          <p:cNvSpPr txBox="1"/>
          <p:nvPr/>
        </p:nvSpPr>
        <p:spPr>
          <a:xfrm>
            <a:off x="1639409" y="284209"/>
            <a:ext cx="3586579"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Test Result 7</a:t>
            </a:r>
          </a:p>
          <a:p>
            <a:pPr algn="ct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White grain = 8</a:t>
            </a:r>
          </a:p>
          <a:p>
            <a:r>
              <a:rPr lang="en-US" dirty="0">
                <a:latin typeface="Times New Roman" panose="02020603050405020304" pitchFamily="18" charset="0"/>
                <a:cs typeface="Times New Roman" panose="02020603050405020304" pitchFamily="18" charset="0"/>
              </a:rPr>
              <a:t>Red grain = 5</a:t>
            </a:r>
          </a:p>
          <a:p>
            <a:r>
              <a:rPr lang="en-US" dirty="0">
                <a:latin typeface="Times New Roman" panose="02020603050405020304" pitchFamily="18" charset="0"/>
                <a:cs typeface="Times New Roman" panose="02020603050405020304" pitchFamily="18" charset="0"/>
              </a:rPr>
              <a:t>Total = 13</a:t>
            </a:r>
          </a:p>
        </p:txBody>
      </p:sp>
    </p:spTree>
    <p:extLst>
      <p:ext uri="{BB962C8B-B14F-4D97-AF65-F5344CB8AC3E}">
        <p14:creationId xmlns:p14="http://schemas.microsoft.com/office/powerpoint/2010/main" val="131620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BA0CD05-69E3-4856-BEF6-E63761C71A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140825" y="2095631"/>
            <a:ext cx="4352925" cy="4352925"/>
          </a:xfrm>
        </p:spPr>
      </p:pic>
      <p:sp>
        <p:nvSpPr>
          <p:cNvPr id="4" name="Slide Number Placeholder 3">
            <a:extLst>
              <a:ext uri="{FF2B5EF4-FFF2-40B4-BE49-F238E27FC236}">
                <a16:creationId xmlns:a16="http://schemas.microsoft.com/office/drawing/2014/main" id="{2BC0897A-0A6E-4786-B544-FCB716D9FF82}"/>
              </a:ext>
            </a:extLst>
          </p:cNvPr>
          <p:cNvSpPr>
            <a:spLocks noGrp="1"/>
          </p:cNvSpPr>
          <p:nvPr>
            <p:ph type="sldNum" sz="quarter" idx="12"/>
          </p:nvPr>
        </p:nvSpPr>
        <p:spPr/>
        <p:txBody>
          <a:bodyPr/>
          <a:lstStyle/>
          <a:p>
            <a:fld id="{7751A071-7154-4D55-9626-BED70B47E51E}" type="slidenum">
              <a:rPr lang="en-US" smtClean="0"/>
              <a:t>48</a:t>
            </a:fld>
            <a:endParaRPr lang="en-US"/>
          </a:p>
        </p:txBody>
      </p:sp>
      <p:pic>
        <p:nvPicPr>
          <p:cNvPr id="8" name="Picture 7">
            <a:extLst>
              <a:ext uri="{FF2B5EF4-FFF2-40B4-BE49-F238E27FC236}">
                <a16:creationId xmlns:a16="http://schemas.microsoft.com/office/drawing/2014/main" id="{567EBC1F-42F9-431F-BA17-EA213E1CB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69267" y="2095630"/>
            <a:ext cx="4352926" cy="4352926"/>
          </a:xfrm>
          <a:prstGeom prst="rect">
            <a:avLst/>
          </a:prstGeom>
        </p:spPr>
      </p:pic>
      <p:sp>
        <p:nvSpPr>
          <p:cNvPr id="9" name="TextBox 8">
            <a:extLst>
              <a:ext uri="{FF2B5EF4-FFF2-40B4-BE49-F238E27FC236}">
                <a16:creationId xmlns:a16="http://schemas.microsoft.com/office/drawing/2014/main" id="{48C12DCA-430B-4EEB-8861-E168E951E35A}"/>
              </a:ext>
            </a:extLst>
          </p:cNvPr>
          <p:cNvSpPr txBox="1"/>
          <p:nvPr/>
        </p:nvSpPr>
        <p:spPr>
          <a:xfrm>
            <a:off x="7152441" y="284209"/>
            <a:ext cx="3586579"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Test Result 10</a:t>
            </a:r>
          </a:p>
          <a:p>
            <a:pPr algn="ct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White grain = 8</a:t>
            </a:r>
          </a:p>
          <a:p>
            <a:r>
              <a:rPr lang="en-US" dirty="0">
                <a:latin typeface="Times New Roman" panose="02020603050405020304" pitchFamily="18" charset="0"/>
                <a:cs typeface="Times New Roman" panose="02020603050405020304" pitchFamily="18" charset="0"/>
              </a:rPr>
              <a:t>Red grain = 5</a:t>
            </a:r>
          </a:p>
          <a:p>
            <a:r>
              <a:rPr lang="en-US" dirty="0">
                <a:latin typeface="Times New Roman" panose="02020603050405020304" pitchFamily="18" charset="0"/>
                <a:cs typeface="Times New Roman" panose="02020603050405020304" pitchFamily="18" charset="0"/>
              </a:rPr>
              <a:t>Total = 13</a:t>
            </a:r>
          </a:p>
        </p:txBody>
      </p:sp>
      <p:sp>
        <p:nvSpPr>
          <p:cNvPr id="10" name="TextBox 9">
            <a:extLst>
              <a:ext uri="{FF2B5EF4-FFF2-40B4-BE49-F238E27FC236}">
                <a16:creationId xmlns:a16="http://schemas.microsoft.com/office/drawing/2014/main" id="{4712B346-472A-4285-9422-E6BC277B307D}"/>
              </a:ext>
            </a:extLst>
          </p:cNvPr>
          <p:cNvSpPr txBox="1"/>
          <p:nvPr/>
        </p:nvSpPr>
        <p:spPr>
          <a:xfrm>
            <a:off x="1523999" y="284209"/>
            <a:ext cx="3586579"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Test Result 9</a:t>
            </a:r>
          </a:p>
          <a:p>
            <a:pPr algn="ct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White grain = 8</a:t>
            </a:r>
          </a:p>
          <a:p>
            <a:r>
              <a:rPr lang="en-US" dirty="0">
                <a:latin typeface="Times New Roman" panose="02020603050405020304" pitchFamily="18" charset="0"/>
                <a:cs typeface="Times New Roman" panose="02020603050405020304" pitchFamily="18" charset="0"/>
              </a:rPr>
              <a:t>Red grain = 5</a:t>
            </a:r>
          </a:p>
          <a:p>
            <a:r>
              <a:rPr lang="en-US" dirty="0">
                <a:latin typeface="Times New Roman" panose="02020603050405020304" pitchFamily="18" charset="0"/>
                <a:cs typeface="Times New Roman" panose="02020603050405020304" pitchFamily="18" charset="0"/>
              </a:rPr>
              <a:t>Total = 13</a:t>
            </a:r>
          </a:p>
        </p:txBody>
      </p:sp>
    </p:spTree>
    <p:extLst>
      <p:ext uri="{BB962C8B-B14F-4D97-AF65-F5344CB8AC3E}">
        <p14:creationId xmlns:p14="http://schemas.microsoft.com/office/powerpoint/2010/main" val="3923159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6E687419-EBC9-4EC7-ACB7-DB7822E70286}"/>
              </a:ext>
            </a:extLst>
          </p:cNvPr>
          <p:cNvGraphicFramePr>
            <a:graphicFrameLocks noGrp="1"/>
          </p:cNvGraphicFramePr>
          <p:nvPr>
            <p:ph idx="1"/>
            <p:extLst>
              <p:ext uri="{D42A27DB-BD31-4B8C-83A1-F6EECF244321}">
                <p14:modId xmlns:p14="http://schemas.microsoft.com/office/powerpoint/2010/main" val="2581027033"/>
              </p:ext>
            </p:extLst>
          </p:nvPr>
        </p:nvGraphicFramePr>
        <p:xfrm>
          <a:off x="838200" y="1860419"/>
          <a:ext cx="10515597" cy="3749040"/>
        </p:xfrm>
        <a:graphic>
          <a:graphicData uri="http://schemas.openxmlformats.org/drawingml/2006/table">
            <a:tbl>
              <a:tblPr firstRow="1" bandRow="1">
                <a:tableStyleId>{073A0DAA-6AF3-43AB-8588-CEC1D06C72B9}</a:tableStyleId>
              </a:tblPr>
              <a:tblGrid>
                <a:gridCol w="3505199">
                  <a:extLst>
                    <a:ext uri="{9D8B030D-6E8A-4147-A177-3AD203B41FA5}">
                      <a16:colId xmlns:a16="http://schemas.microsoft.com/office/drawing/2014/main" val="3728104447"/>
                    </a:ext>
                  </a:extLst>
                </a:gridCol>
                <a:gridCol w="3505199">
                  <a:extLst>
                    <a:ext uri="{9D8B030D-6E8A-4147-A177-3AD203B41FA5}">
                      <a16:colId xmlns:a16="http://schemas.microsoft.com/office/drawing/2014/main" val="3666468554"/>
                    </a:ext>
                  </a:extLst>
                </a:gridCol>
                <a:gridCol w="3505199">
                  <a:extLst>
                    <a:ext uri="{9D8B030D-6E8A-4147-A177-3AD203B41FA5}">
                      <a16:colId xmlns:a16="http://schemas.microsoft.com/office/drawing/2014/main" val="2251653710"/>
                    </a:ext>
                  </a:extLst>
                </a:gridCol>
              </a:tblGrid>
              <a:tr h="8648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White Grain</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Red Grain</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Total Grain</a:t>
                      </a:r>
                    </a:p>
                    <a:p>
                      <a:endParaRPr lang="en-US" dirty="0"/>
                    </a:p>
                  </a:txBody>
                  <a:tcPr/>
                </a:tc>
                <a:extLst>
                  <a:ext uri="{0D108BD9-81ED-4DB2-BD59-A6C34878D82A}">
                    <a16:rowId xmlns:a16="http://schemas.microsoft.com/office/drawing/2014/main" val="1047915559"/>
                  </a:ext>
                </a:extLst>
              </a:tr>
              <a:tr h="6054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Actual amount = 8</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Actual amount = 5</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Actual amount = 13</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84953239"/>
                  </a:ext>
                </a:extLst>
              </a:tr>
              <a:tr h="864898">
                <a:tc>
                  <a:txBody>
                    <a:bodyPr/>
                    <a:lstStyle/>
                    <a:p>
                      <a:pPr>
                        <a:lnSpc>
                          <a:spcPct val="100000"/>
                        </a:lnSpc>
                      </a:pPr>
                      <a:r>
                        <a:rPr lang="en-US" sz="1800" dirty="0">
                          <a:latin typeface="Times New Roman" panose="02020603050405020304" pitchFamily="18" charset="0"/>
                          <a:cs typeface="Times New Roman" panose="02020603050405020304" pitchFamily="18" charset="0"/>
                        </a:rPr>
                        <a:t>System count = 8.2</a:t>
                      </a:r>
                    </a:p>
                    <a:p>
                      <a:pPr marL="0" indent="0">
                        <a:lnSpc>
                          <a:spcPct val="100000"/>
                        </a:lnSpc>
                        <a:buNone/>
                      </a:pPr>
                      <a:r>
                        <a:rPr lang="en-US" sz="1800" dirty="0">
                          <a:latin typeface="Times New Roman" panose="02020603050405020304" pitchFamily="18" charset="0"/>
                          <a:cs typeface="Times New Roman" panose="02020603050405020304" pitchFamily="18" charset="0"/>
                        </a:rPr>
                        <a:t> (last 10 average)</a:t>
                      </a:r>
                    </a:p>
                    <a:p>
                      <a:endParaRPr lang="en-US"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sz="1800" dirty="0">
                          <a:latin typeface="Times New Roman" panose="02020603050405020304" pitchFamily="18" charset="0"/>
                          <a:cs typeface="Times New Roman" panose="02020603050405020304" pitchFamily="18" charset="0"/>
                        </a:rPr>
                        <a:t>System count = 5.4</a:t>
                      </a:r>
                    </a:p>
                    <a:p>
                      <a:pPr marL="0" indent="0">
                        <a:lnSpc>
                          <a:spcPct val="100000"/>
                        </a:lnSpc>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(last 10 average)</a:t>
                      </a:r>
                    </a:p>
                    <a:p>
                      <a:endParaRPr lang="en-US" dirty="0">
                        <a:latin typeface="Times New Roman" panose="02020603050405020304" pitchFamily="18" charset="0"/>
                        <a:cs typeface="Times New Roman" panose="02020603050405020304" pitchFamily="18" charset="0"/>
                      </a:endParaRPr>
                    </a:p>
                  </a:txBody>
                  <a:tcPr/>
                </a:tc>
                <a:tc>
                  <a:txBody>
                    <a:bodyPr/>
                    <a:lstStyle/>
                    <a:p>
                      <a:pPr>
                        <a:lnSpc>
                          <a:spcPct val="100000"/>
                        </a:lnSpc>
                      </a:pPr>
                      <a:r>
                        <a:rPr lang="en-US" sz="1800" dirty="0">
                          <a:latin typeface="Times New Roman" panose="02020603050405020304" pitchFamily="18" charset="0"/>
                          <a:cs typeface="Times New Roman" panose="02020603050405020304" pitchFamily="18" charset="0"/>
                        </a:rPr>
                        <a:t>System count = 13.6</a:t>
                      </a:r>
                    </a:p>
                    <a:p>
                      <a:pPr marL="0" indent="0">
                        <a:lnSpc>
                          <a:spcPct val="100000"/>
                        </a:lnSpc>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 (last 10 average)</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80732375"/>
                  </a:ext>
                </a:extLst>
              </a:tr>
              <a:tr h="6054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B050"/>
                          </a:solidFill>
                          <a:latin typeface="Times New Roman" panose="02020603050405020304" pitchFamily="18" charset="0"/>
                          <a:cs typeface="Times New Roman" panose="02020603050405020304" pitchFamily="18" charset="0"/>
                        </a:rPr>
                        <a:t>Accuracy = 97.5 %</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B050"/>
                          </a:solidFill>
                          <a:latin typeface="Times New Roman" panose="02020603050405020304" pitchFamily="18" charset="0"/>
                          <a:cs typeface="Times New Roman" panose="02020603050405020304" pitchFamily="18" charset="0"/>
                        </a:rPr>
                        <a:t>Accuracy = 92 %</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B050"/>
                          </a:solidFill>
                          <a:latin typeface="Times New Roman" panose="02020603050405020304" pitchFamily="18" charset="0"/>
                          <a:cs typeface="Times New Roman" panose="02020603050405020304" pitchFamily="18" charset="0"/>
                        </a:rPr>
                        <a:t>Accuracy = 95.4 %</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689665"/>
                  </a:ext>
                </a:extLst>
              </a:tr>
              <a:tr h="6054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New Roman" panose="02020603050405020304" pitchFamily="18" charset="0"/>
                          <a:cs typeface="Times New Roman" panose="02020603050405020304" pitchFamily="18" charset="0"/>
                        </a:rPr>
                        <a:t>Error = 2.5 % </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New Roman" panose="02020603050405020304" pitchFamily="18" charset="0"/>
                          <a:cs typeface="Times New Roman" panose="02020603050405020304" pitchFamily="18" charset="0"/>
                        </a:rPr>
                        <a:t>Error = 8 % </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Times New Roman" panose="02020603050405020304" pitchFamily="18" charset="0"/>
                          <a:cs typeface="Times New Roman" panose="02020603050405020304" pitchFamily="18" charset="0"/>
                        </a:rPr>
                        <a:t>Error = 4.6 % </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70517681"/>
                  </a:ext>
                </a:extLst>
              </a:tr>
            </a:tbl>
          </a:graphicData>
        </a:graphic>
      </p:graphicFrame>
      <p:sp>
        <p:nvSpPr>
          <p:cNvPr id="4" name="Slide Number Placeholder 3">
            <a:extLst>
              <a:ext uri="{FF2B5EF4-FFF2-40B4-BE49-F238E27FC236}">
                <a16:creationId xmlns:a16="http://schemas.microsoft.com/office/drawing/2014/main" id="{97B78BA4-0BB7-44C4-ACB2-3FBE3E1447FB}"/>
              </a:ext>
            </a:extLst>
          </p:cNvPr>
          <p:cNvSpPr>
            <a:spLocks noGrp="1"/>
          </p:cNvSpPr>
          <p:nvPr>
            <p:ph type="sldNum" sz="quarter" idx="12"/>
          </p:nvPr>
        </p:nvSpPr>
        <p:spPr/>
        <p:txBody>
          <a:bodyPr/>
          <a:lstStyle/>
          <a:p>
            <a:fld id="{7751A071-7154-4D55-9626-BED70B47E51E}" type="slidenum">
              <a:rPr lang="en-US" smtClean="0"/>
              <a:t>49</a:t>
            </a:fld>
            <a:endParaRPr lang="en-US"/>
          </a:p>
        </p:txBody>
      </p:sp>
      <p:sp>
        <p:nvSpPr>
          <p:cNvPr id="7" name="Title 1">
            <a:extLst>
              <a:ext uri="{FF2B5EF4-FFF2-40B4-BE49-F238E27FC236}">
                <a16:creationId xmlns:a16="http://schemas.microsoft.com/office/drawing/2014/main" id="{3C132603-BB69-4EC0-87C7-00F96AD90913}"/>
              </a:ext>
            </a:extLst>
          </p:cNvPr>
          <p:cNvSpPr>
            <a:spLocks noGrp="1"/>
          </p:cNvSpPr>
          <p:nvPr>
            <p:ph type="title"/>
          </p:nvPr>
        </p:nvSpPr>
        <p:spPr>
          <a:xfrm>
            <a:off x="2697700" y="285226"/>
            <a:ext cx="6796596"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System Result Comparison</a:t>
            </a:r>
          </a:p>
        </p:txBody>
      </p:sp>
    </p:spTree>
    <p:extLst>
      <p:ext uri="{BB962C8B-B14F-4D97-AF65-F5344CB8AC3E}">
        <p14:creationId xmlns:p14="http://schemas.microsoft.com/office/powerpoint/2010/main" val="3518450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2819400"/>
            <a:ext cx="8686800" cy="3733800"/>
          </a:xfrm>
        </p:spPr>
        <p:txBody>
          <a:bodyPr>
            <a:normAutofit/>
          </a:bodyPr>
          <a:lstStyle/>
          <a:p>
            <a:pPr>
              <a:lnSpc>
                <a:spcPct val="150000"/>
              </a:lnSpc>
              <a:buNone/>
            </a:pPr>
            <a:r>
              <a:rPr lang="en-US" b="1" dirty="0">
                <a:latin typeface="Times New Roman" pitchFamily="18" charset="0"/>
                <a:cs typeface="Times New Roman" pitchFamily="18" charset="0"/>
              </a:rPr>
              <a:t>Objectives</a:t>
            </a:r>
          </a:p>
          <a:p>
            <a:pPr>
              <a:lnSpc>
                <a:spcPct val="150000"/>
              </a:lnSpc>
              <a:buClr>
                <a:schemeClr val="tx1"/>
              </a:buClr>
            </a:pPr>
            <a:r>
              <a:rPr lang="en-US" sz="2200" dirty="0">
                <a:latin typeface="Times New Roman" pitchFamily="18" charset="0"/>
                <a:cs typeface="Times New Roman" pitchFamily="18" charset="0"/>
              </a:rPr>
              <a:t>To use image processing techniques and classification algorithms.</a:t>
            </a:r>
          </a:p>
          <a:p>
            <a:pPr>
              <a:buClr>
                <a:schemeClr val="tx1"/>
              </a:buClr>
            </a:pPr>
            <a:r>
              <a:rPr lang="en-US" sz="2200" dirty="0">
                <a:latin typeface="Times New Roman" pitchFamily="18" charset="0"/>
                <a:cs typeface="Times New Roman" pitchFamily="18" charset="0"/>
              </a:rPr>
              <a:t>To implement the theories with microcomputer.</a:t>
            </a:r>
          </a:p>
          <a:p>
            <a:pPr>
              <a:buClr>
                <a:schemeClr val="tx1"/>
              </a:buClr>
            </a:pPr>
            <a:r>
              <a:rPr lang="en-US" sz="2200" dirty="0">
                <a:latin typeface="Times New Roman" pitchFamily="18" charset="0"/>
                <a:cs typeface="Times New Roman" pitchFamily="18" charset="0"/>
              </a:rPr>
              <a:t>To set up Raspberry Pi microcomputer and Interfacing Pi Camera to it.</a:t>
            </a:r>
          </a:p>
          <a:p>
            <a:pPr>
              <a:buClr>
                <a:schemeClr val="tx1"/>
              </a:buClr>
            </a:pPr>
            <a:r>
              <a:rPr lang="en-US" sz="2200" dirty="0">
                <a:latin typeface="Times New Roman" pitchFamily="18" charset="0"/>
                <a:cs typeface="Times New Roman" pitchFamily="18" charset="0"/>
              </a:rPr>
              <a:t>To process the input data on Raspberry Pi, giving the human helpful output and displaying it on screen.</a:t>
            </a:r>
          </a:p>
        </p:txBody>
      </p:sp>
      <p:sp>
        <p:nvSpPr>
          <p:cNvPr id="5" name="TextBox 4"/>
          <p:cNvSpPr txBox="1"/>
          <p:nvPr/>
        </p:nvSpPr>
        <p:spPr>
          <a:xfrm>
            <a:off x="6096000" y="1066800"/>
            <a:ext cx="76200" cy="369332"/>
          </a:xfrm>
          <a:prstGeom prst="rect">
            <a:avLst/>
          </a:prstGeom>
          <a:noFill/>
        </p:spPr>
        <p:txBody>
          <a:bodyPr wrap="square" rtlCol="0">
            <a:spAutoFit/>
          </a:bodyPr>
          <a:lstStyle/>
          <a:p>
            <a:endParaRPr lang="en-US" dirty="0"/>
          </a:p>
        </p:txBody>
      </p:sp>
      <p:sp>
        <p:nvSpPr>
          <p:cNvPr id="9" name="Content Placeholder 2"/>
          <p:cNvSpPr txBox="1">
            <a:spLocks/>
          </p:cNvSpPr>
          <p:nvPr/>
        </p:nvSpPr>
        <p:spPr>
          <a:xfrm>
            <a:off x="1752600" y="228600"/>
            <a:ext cx="8686800" cy="2362200"/>
          </a:xfrm>
          <a:prstGeom prst="rect">
            <a:avLst/>
          </a:prstGeom>
        </p:spPr>
        <p:txBody>
          <a:bodyPr vert="horz" lIns="91440" tIns="45720" rIns="91440" bIns="45720" rtlCol="0">
            <a:normAutofit fontScale="77500" lnSpcReduction="20000"/>
          </a:bodyPr>
          <a:lstStyle/>
          <a:p>
            <a:pPr algn="just">
              <a:lnSpc>
                <a:spcPct val="170000"/>
              </a:lnSpc>
            </a:pPr>
            <a:r>
              <a:rPr lang="en-US" sz="4000" b="1" dirty="0">
                <a:latin typeface="Times New Roman" pitchFamily="18" charset="0"/>
                <a:cs typeface="Times New Roman" pitchFamily="18" charset="0"/>
              </a:rPr>
              <a:t>Aim</a:t>
            </a:r>
          </a:p>
          <a:p>
            <a:pPr algn="just">
              <a:lnSpc>
                <a:spcPct val="170000"/>
              </a:lnSpc>
              <a:buFont typeface="Wingdings" pitchFamily="2" charset="2"/>
              <a:buChar char="v"/>
            </a:pPr>
            <a:r>
              <a:rPr lang="en-US" sz="3100" dirty="0">
                <a:latin typeface="Times New Roman" pitchFamily="18" charset="0"/>
                <a:cs typeface="Times New Roman" pitchFamily="18" charset="0"/>
              </a:rPr>
              <a:t> To design, construct and develop </a:t>
            </a:r>
            <a:r>
              <a:rPr lang="en-US" sz="3100" b="1" dirty="0">
                <a:latin typeface="Times New Roman" pitchFamily="18" charset="0"/>
                <a:cs typeface="Times New Roman" pitchFamily="18" charset="0"/>
              </a:rPr>
              <a:t>Rice Grain Identification</a:t>
            </a:r>
            <a:r>
              <a:rPr lang="en-US" sz="3100" dirty="0">
                <a:latin typeface="Times New Roman" pitchFamily="18" charset="0"/>
                <a:cs typeface="Times New Roman" pitchFamily="18" charset="0"/>
              </a:rPr>
              <a:t>,                 </a:t>
            </a:r>
          </a:p>
          <a:p>
            <a:pPr algn="just">
              <a:lnSpc>
                <a:spcPct val="150000"/>
              </a:lnSpc>
            </a:pPr>
            <a:r>
              <a:rPr lang="en-US" sz="3100" b="1" dirty="0">
                <a:latin typeface="Times New Roman" pitchFamily="18" charset="0"/>
                <a:cs typeface="Times New Roman" pitchFamily="18" charset="0"/>
              </a:rPr>
              <a:t>     Quality Classification </a:t>
            </a:r>
            <a:r>
              <a:rPr lang="en-US" sz="3100" dirty="0">
                <a:latin typeface="Times New Roman" pitchFamily="18" charset="0"/>
                <a:cs typeface="Times New Roman" pitchFamily="18" charset="0"/>
              </a:rPr>
              <a:t>and </a:t>
            </a:r>
            <a:r>
              <a:rPr lang="en-US" sz="3100" b="1" dirty="0">
                <a:latin typeface="Times New Roman" pitchFamily="18" charset="0"/>
                <a:cs typeface="Times New Roman" pitchFamily="18" charset="0"/>
              </a:rPr>
              <a:t>Counting System </a:t>
            </a:r>
            <a:r>
              <a:rPr lang="en-US" sz="3100" dirty="0">
                <a:latin typeface="Times New Roman" pitchFamily="18" charset="0"/>
                <a:cs typeface="Times New Roman" pitchFamily="18" charset="0"/>
              </a:rPr>
              <a:t>to help people with </a:t>
            </a:r>
          </a:p>
          <a:p>
            <a:pPr algn="just">
              <a:lnSpc>
                <a:spcPct val="150000"/>
              </a:lnSpc>
            </a:pPr>
            <a:r>
              <a:rPr lang="en-US" sz="3100" dirty="0">
                <a:latin typeface="Times New Roman" pitchFamily="18" charset="0"/>
                <a:cs typeface="Times New Roman" pitchFamily="18" charset="0"/>
              </a:rPr>
              <a:t>     the use of image processing technique. </a:t>
            </a:r>
            <a:endParaRPr lang="en-US" sz="3200" dirty="0"/>
          </a:p>
        </p:txBody>
      </p:sp>
      <p:sp>
        <p:nvSpPr>
          <p:cNvPr id="2" name="Slide Number Placeholder 1">
            <a:extLst>
              <a:ext uri="{FF2B5EF4-FFF2-40B4-BE49-F238E27FC236}">
                <a16:creationId xmlns:a16="http://schemas.microsoft.com/office/drawing/2014/main" id="{43177E4D-33DA-4BD7-BECA-A1109CEA8E37}"/>
              </a:ext>
            </a:extLst>
          </p:cNvPr>
          <p:cNvSpPr>
            <a:spLocks noGrp="1"/>
          </p:cNvSpPr>
          <p:nvPr>
            <p:ph type="sldNum" sz="quarter" idx="12"/>
          </p:nvPr>
        </p:nvSpPr>
        <p:spPr/>
        <p:txBody>
          <a:bodyPr/>
          <a:lstStyle/>
          <a:p>
            <a:fld id="{7751A071-7154-4D55-9626-BED70B47E51E}"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9690-40BC-4522-8F00-D1A8A890C304}"/>
              </a:ext>
            </a:extLst>
          </p:cNvPr>
          <p:cNvSpPr>
            <a:spLocks noGrp="1"/>
          </p:cNvSpPr>
          <p:nvPr>
            <p:ph type="title"/>
          </p:nvPr>
        </p:nvSpPr>
        <p:spPr>
          <a:xfrm>
            <a:off x="1154097" y="500062"/>
            <a:ext cx="4172505" cy="1325563"/>
          </a:xfrm>
        </p:spPr>
        <p:txBody>
          <a:bodyPr>
            <a:normAutofit/>
          </a:bodyPr>
          <a:lstStyle/>
          <a:p>
            <a:r>
              <a:rPr lang="en-US" sz="3600" b="1" dirty="0">
                <a:latin typeface="Times New Roman" panose="02020603050405020304" pitchFamily="18" charset="0"/>
                <a:cs typeface="Times New Roman" panose="02020603050405020304" pitchFamily="18" charset="0"/>
              </a:rPr>
              <a:t>Further Extension</a:t>
            </a:r>
          </a:p>
        </p:txBody>
      </p:sp>
      <p:sp>
        <p:nvSpPr>
          <p:cNvPr id="3" name="Content Placeholder 2">
            <a:extLst>
              <a:ext uri="{FF2B5EF4-FFF2-40B4-BE49-F238E27FC236}">
                <a16:creationId xmlns:a16="http://schemas.microsoft.com/office/drawing/2014/main" id="{1DA3FAF9-2E1D-472A-92F0-E68EA638E598}"/>
              </a:ext>
            </a:extLst>
          </p:cNvPr>
          <p:cNvSpPr>
            <a:spLocks noGrp="1"/>
          </p:cNvSpPr>
          <p:nvPr>
            <p:ph idx="1"/>
          </p:nvPr>
        </p:nvSpPr>
        <p:spPr/>
        <p:txBody>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Implement using classification algorithm such as Neural Network to classify more types of rice grain.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Perform data collection on Websites using IOT.</a:t>
            </a:r>
          </a:p>
        </p:txBody>
      </p:sp>
      <p:sp>
        <p:nvSpPr>
          <p:cNvPr id="4" name="Slide Number Placeholder 3">
            <a:extLst>
              <a:ext uri="{FF2B5EF4-FFF2-40B4-BE49-F238E27FC236}">
                <a16:creationId xmlns:a16="http://schemas.microsoft.com/office/drawing/2014/main" id="{9AF40139-F471-445F-BCDC-4D006E8104B3}"/>
              </a:ext>
            </a:extLst>
          </p:cNvPr>
          <p:cNvSpPr>
            <a:spLocks noGrp="1"/>
          </p:cNvSpPr>
          <p:nvPr>
            <p:ph type="sldNum" sz="quarter" idx="12"/>
          </p:nvPr>
        </p:nvSpPr>
        <p:spPr/>
        <p:txBody>
          <a:bodyPr/>
          <a:lstStyle/>
          <a:p>
            <a:fld id="{7751A071-7154-4D55-9626-BED70B47E51E}" type="slidenum">
              <a:rPr lang="en-US" smtClean="0"/>
              <a:t>50</a:t>
            </a:fld>
            <a:endParaRPr lang="en-US"/>
          </a:p>
        </p:txBody>
      </p:sp>
    </p:spTree>
    <p:extLst>
      <p:ext uri="{BB962C8B-B14F-4D97-AF65-F5344CB8AC3E}">
        <p14:creationId xmlns:p14="http://schemas.microsoft.com/office/powerpoint/2010/main" val="1201248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39932"/>
            <a:ext cx="8229600" cy="867792"/>
          </a:xfrm>
        </p:spPr>
        <p:txBody>
          <a:bodyPr>
            <a:noAutofit/>
          </a:bodyPr>
          <a:lstStyle/>
          <a:p>
            <a:br>
              <a:rPr lang="en-US" b="1" dirty="0">
                <a:latin typeface="Times New Roman" pitchFamily="18" charset="0"/>
                <a:cs typeface="Times New Roman" pitchFamily="18" charset="0"/>
              </a:rPr>
            </a:br>
            <a:r>
              <a:rPr lang="en-US" sz="4000" b="1" dirty="0">
                <a:latin typeface="Times New Roman" pitchFamily="18" charset="0"/>
                <a:cs typeface="Times New Roman" pitchFamily="18" charset="0"/>
              </a:rPr>
              <a:t>Conclusion</a:t>
            </a:r>
            <a:br>
              <a:rPr lang="en-US" sz="4000" dirty="0">
                <a:latin typeface="Times New Roman" pitchFamily="18" charset="0"/>
                <a:cs typeface="Times New Roman" pitchFamily="18" charset="0"/>
              </a:rPr>
            </a:b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1981200" y="2068496"/>
            <a:ext cx="8229600" cy="4256103"/>
          </a:xfrm>
        </p:spPr>
        <p:txBody>
          <a:bodyPr>
            <a:normAutofit/>
          </a:bodyPr>
          <a:lstStyle/>
          <a:p>
            <a:pPr>
              <a:lnSpc>
                <a:spcPct val="120000"/>
              </a:lnSpc>
            </a:pPr>
            <a:r>
              <a:rPr lang="en-US" sz="2400" dirty="0">
                <a:latin typeface="Times New Roman" pitchFamily="18" charset="0"/>
                <a:cs typeface="Times New Roman" pitchFamily="18" charset="0"/>
              </a:rPr>
              <a:t>It can classify the rice grains with greater speed and accuracy than Human Vision Inspection.</a:t>
            </a:r>
          </a:p>
          <a:p>
            <a:pPr>
              <a:lnSpc>
                <a:spcPct val="120000"/>
              </a:lnSpc>
            </a:pPr>
            <a:endParaRPr lang="en-US" sz="2400" dirty="0">
              <a:latin typeface="Times New Roman" pitchFamily="18" charset="0"/>
              <a:cs typeface="Times New Roman" pitchFamily="18" charset="0"/>
            </a:endParaRPr>
          </a:p>
          <a:p>
            <a:pPr algn="just">
              <a:lnSpc>
                <a:spcPct val="120000"/>
              </a:lnSpc>
            </a:pPr>
            <a:r>
              <a:rPr lang="en-US" sz="2400" dirty="0">
                <a:latin typeface="Times New Roman" pitchFamily="18" charset="0"/>
                <a:cs typeface="Times New Roman" pitchFamily="18" charset="0"/>
              </a:rPr>
              <a:t>This project attempted to highlight the basic problems of rice industry to analyze the quality of rice grains and also highlighted the related work of researchers to eradicate the problem related to quality analysis of rice grains.</a:t>
            </a:r>
          </a:p>
        </p:txBody>
      </p:sp>
      <p:sp>
        <p:nvSpPr>
          <p:cNvPr id="4" name="Slide Number Placeholder 3">
            <a:extLst>
              <a:ext uri="{FF2B5EF4-FFF2-40B4-BE49-F238E27FC236}">
                <a16:creationId xmlns:a16="http://schemas.microsoft.com/office/drawing/2014/main" id="{7A5F3BC5-64AC-4FA1-A224-1F62F98816F0}"/>
              </a:ext>
            </a:extLst>
          </p:cNvPr>
          <p:cNvSpPr>
            <a:spLocks noGrp="1"/>
          </p:cNvSpPr>
          <p:nvPr>
            <p:ph type="sldNum" sz="quarter" idx="12"/>
          </p:nvPr>
        </p:nvSpPr>
        <p:spPr/>
        <p:txBody>
          <a:bodyPr/>
          <a:lstStyle/>
          <a:p>
            <a:fld id="{7751A071-7154-4D55-9626-BED70B47E51E}" type="slidenum">
              <a:rPr lang="en-US" smtClean="0"/>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3313"/>
            <a:ext cx="8229600" cy="715962"/>
          </a:xfrm>
        </p:spPr>
        <p:txBody>
          <a:bodyPr>
            <a:normAutofit/>
          </a:bodyPr>
          <a:lstStyle/>
          <a:p>
            <a:r>
              <a:rPr lang="en-US" sz="4000" b="1"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1981200" y="1477962"/>
            <a:ext cx="8229600" cy="5105400"/>
          </a:xfrm>
        </p:spPr>
        <p:txBody>
          <a:bodyPr>
            <a:normAutofit fontScale="85000" lnSpcReduction="10000"/>
          </a:bodyPr>
          <a:lstStyle/>
          <a:p>
            <a:pPr>
              <a:lnSpc>
                <a:spcPct val="150000"/>
              </a:lnSpc>
            </a:pPr>
            <a:r>
              <a:rPr lang="en-US" sz="2000" dirty="0">
                <a:latin typeface="Times New Roman" pitchFamily="18" charset="0"/>
                <a:cs typeface="Times New Roman" pitchFamily="18" charset="0"/>
              </a:rPr>
              <a:t>Fundamentals of Digital Image Processing A Practical Approach with Examples in </a:t>
            </a:r>
            <a:r>
              <a:rPr lang="en-US" sz="2000" dirty="0" err="1">
                <a:latin typeface="Times New Roman" pitchFamily="18" charset="0"/>
                <a:cs typeface="Times New Roman" pitchFamily="18" charset="0"/>
              </a:rPr>
              <a:t>Matlab</a:t>
            </a:r>
            <a:r>
              <a:rPr lang="en-US" sz="2000" dirty="0">
                <a:latin typeface="Times New Roman" pitchFamily="18" charset="0"/>
                <a:cs typeface="Times New Roman" pitchFamily="18" charset="0"/>
              </a:rPr>
              <a:t> by Chris Solomon, Toby </a:t>
            </a:r>
            <a:r>
              <a:rPr lang="en-US" sz="2000" dirty="0" err="1">
                <a:latin typeface="Times New Roman" pitchFamily="18" charset="0"/>
                <a:cs typeface="Times New Roman" pitchFamily="18" charset="0"/>
              </a:rPr>
              <a:t>Breckon</a:t>
            </a:r>
            <a:r>
              <a:rPr lang="en-US" sz="2000" dirty="0">
                <a:latin typeface="Times New Roman" pitchFamily="18" charset="0"/>
                <a:cs typeface="Times New Roman" pitchFamily="18" charset="0"/>
              </a:rPr>
              <a:t> .</a:t>
            </a:r>
          </a:p>
          <a:p>
            <a:pPr>
              <a:lnSpc>
                <a:spcPct val="150000"/>
              </a:lnSpc>
            </a:pPr>
            <a:endParaRPr lang="en-US"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Quality Analysis of Indian Basmati Rice Grains Using Digital Image Processing by </a:t>
            </a:r>
            <a:r>
              <a:rPr lang="en-US" sz="2000" dirty="0" err="1">
                <a:latin typeface="Times New Roman" pitchFamily="18" charset="0"/>
                <a:cs typeface="Times New Roman" pitchFamily="18" charset="0"/>
              </a:rPr>
              <a:t>Sheetal</a:t>
            </a:r>
            <a:r>
              <a:rPr lang="en-US" sz="2000" dirty="0">
                <a:latin typeface="Times New Roman" pitchFamily="18" charset="0"/>
                <a:cs typeface="Times New Roman" pitchFamily="18" charset="0"/>
              </a:rPr>
              <a:t> Mahajan1, </a:t>
            </a:r>
            <a:r>
              <a:rPr lang="en-US" sz="2000" dirty="0" err="1">
                <a:latin typeface="Times New Roman" pitchFamily="18" charset="0"/>
                <a:cs typeface="Times New Roman" pitchFamily="18" charset="0"/>
              </a:rPr>
              <a:t>Sukhvir</a:t>
            </a:r>
            <a:r>
              <a:rPr lang="en-US" sz="2000" dirty="0">
                <a:latin typeface="Times New Roman" pitchFamily="18" charset="0"/>
                <a:cs typeface="Times New Roman" pitchFamily="18" charset="0"/>
              </a:rPr>
              <a:t> Kaur2. </a:t>
            </a:r>
            <a:r>
              <a:rPr lang="en-US" sz="2000" dirty="0" err="1">
                <a:latin typeface="Times New Roman" pitchFamily="18" charset="0"/>
                <a:cs typeface="Times New Roman" pitchFamily="18" charset="0"/>
              </a:rPr>
              <a:t>Sheetal</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Mahajan</a:t>
            </a:r>
            <a:r>
              <a:rPr lang="en-US" sz="2000" dirty="0">
                <a:latin typeface="Times New Roman" pitchFamily="18" charset="0"/>
                <a:cs typeface="Times New Roman" pitchFamily="18" charset="0"/>
              </a:rPr>
              <a:t> et al, / (IJCSIT) International Journal of Computer Science and Information Technologies, Vol. 5 (2) , 2014, 2358-2360.</a:t>
            </a:r>
          </a:p>
          <a:p>
            <a:pPr>
              <a:lnSpc>
                <a:spcPct val="150000"/>
              </a:lnSpc>
            </a:pPr>
            <a:endParaRPr lang="en-US"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Neelamegam</a:t>
            </a:r>
            <a:r>
              <a:rPr lang="en-US" sz="2000" dirty="0">
                <a:latin typeface="Times New Roman" pitchFamily="18" charset="0"/>
                <a:cs typeface="Times New Roman" pitchFamily="18" charset="0"/>
              </a:rPr>
              <a:t>. P, </a:t>
            </a:r>
            <a:r>
              <a:rPr lang="en-US" sz="2000" dirty="0" err="1">
                <a:latin typeface="Times New Roman" pitchFamily="18" charset="0"/>
                <a:cs typeface="Times New Roman" pitchFamily="18" charset="0"/>
              </a:rPr>
              <a:t>Abirami</a:t>
            </a:r>
            <a:r>
              <a:rPr lang="en-US" sz="2000" dirty="0">
                <a:latin typeface="Times New Roman" pitchFamily="18" charset="0"/>
                <a:cs typeface="Times New Roman" pitchFamily="18" charset="0"/>
              </a:rPr>
              <a:t>. S, Vishnu </a:t>
            </a:r>
            <a:r>
              <a:rPr lang="en-US" sz="2000" dirty="0" err="1">
                <a:latin typeface="Times New Roman" pitchFamily="18" charset="0"/>
                <a:cs typeface="Times New Roman" pitchFamily="18" charset="0"/>
              </a:rPr>
              <a:t>Priya</a:t>
            </a:r>
            <a:r>
              <a:rPr lang="en-US" sz="2000" dirty="0">
                <a:latin typeface="Times New Roman" pitchFamily="18" charset="0"/>
                <a:cs typeface="Times New Roman" pitchFamily="18" charset="0"/>
              </a:rPr>
              <a:t>. K, </a:t>
            </a:r>
            <a:r>
              <a:rPr lang="en-US" sz="2000" dirty="0" err="1">
                <a:latin typeface="Times New Roman" pitchFamily="18" charset="0"/>
                <a:cs typeface="Times New Roman" pitchFamily="18" charset="0"/>
              </a:rPr>
              <a:t>Rubalya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Valantina</a:t>
            </a:r>
            <a:r>
              <a:rPr lang="en-US" sz="2000" dirty="0">
                <a:latin typeface="Times New Roman" pitchFamily="18" charset="0"/>
                <a:cs typeface="Times New Roman" pitchFamily="18" charset="0"/>
              </a:rPr>
              <a:t>. S., “Analysis of rice granules using Image Processing and Neural Network”, in IEEE Conference on Information and Communication </a:t>
            </a:r>
            <a:r>
              <a:rPr lang="nl-NL" sz="2000" dirty="0">
                <a:latin typeface="Times New Roman" pitchFamily="18" charset="0"/>
                <a:cs typeface="Times New Roman" pitchFamily="18" charset="0"/>
              </a:rPr>
              <a:t>Technologies (IEEE), ISBN No. 978-1-4673-5758-6, pp. 879-884, </a:t>
            </a:r>
            <a:r>
              <a:rPr lang="en-US" sz="2000" dirty="0">
                <a:latin typeface="Times New Roman" pitchFamily="18" charset="0"/>
                <a:cs typeface="Times New Roman" pitchFamily="18" charset="0"/>
              </a:rPr>
              <a:t>2013.</a:t>
            </a:r>
          </a:p>
          <a:p>
            <a:pPr>
              <a:lnSpc>
                <a:spcPct val="150000"/>
              </a:lnSpc>
            </a:pPr>
            <a:endParaRPr lang="en-US" sz="2000"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D667947E-DAA1-4C8A-B5CE-F0A83F3DAC6F}"/>
              </a:ext>
            </a:extLst>
          </p:cNvPr>
          <p:cNvSpPr>
            <a:spLocks noGrp="1"/>
          </p:cNvSpPr>
          <p:nvPr>
            <p:ph type="sldNum" sz="quarter" idx="12"/>
          </p:nvPr>
        </p:nvSpPr>
        <p:spPr/>
        <p:txBody>
          <a:bodyPr/>
          <a:lstStyle/>
          <a:p>
            <a:fld id="{7751A071-7154-4D55-9626-BED70B47E51E}" type="slidenum">
              <a:rPr lang="en-US" smtClean="0"/>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62200"/>
            <a:ext cx="8229600" cy="1143000"/>
          </a:xfrm>
        </p:spPr>
        <p:txBody>
          <a:bodyPr/>
          <a:lstStyle/>
          <a:p>
            <a:pPr algn="ctr"/>
            <a:r>
              <a:rPr lang="en-US" b="1" dirty="0">
                <a:latin typeface="Times New Roman" pitchFamily="18" charset="0"/>
                <a:cs typeface="Times New Roman" pitchFamily="18" charset="0"/>
              </a:rPr>
              <a:t>THANK YOU </a:t>
            </a:r>
          </a:p>
        </p:txBody>
      </p:sp>
      <p:sp>
        <p:nvSpPr>
          <p:cNvPr id="3" name="Slide Number Placeholder 2">
            <a:extLst>
              <a:ext uri="{FF2B5EF4-FFF2-40B4-BE49-F238E27FC236}">
                <a16:creationId xmlns:a16="http://schemas.microsoft.com/office/drawing/2014/main" id="{358A7289-6907-425B-B45F-144094F461AD}"/>
              </a:ext>
            </a:extLst>
          </p:cNvPr>
          <p:cNvSpPr>
            <a:spLocks noGrp="1"/>
          </p:cNvSpPr>
          <p:nvPr>
            <p:ph type="sldNum" sz="quarter" idx="12"/>
          </p:nvPr>
        </p:nvSpPr>
        <p:spPr/>
        <p:txBody>
          <a:bodyPr/>
          <a:lstStyle/>
          <a:p>
            <a:fld id="{7751A071-7154-4D55-9626-BED70B47E51E}" type="slidenum">
              <a:rPr lang="en-US" smtClean="0"/>
              <a:t>53</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2166" y="365125"/>
            <a:ext cx="9551633" cy="1325563"/>
          </a:xfrm>
        </p:spPr>
        <p:txBody>
          <a:bodyPr>
            <a:normAutofit/>
          </a:bodyPr>
          <a:lstStyle/>
          <a:p>
            <a:r>
              <a:rPr lang="en-US" sz="3600" b="1" dirty="0">
                <a:latin typeface="Times New Roman" pitchFamily="18" charset="0"/>
                <a:cs typeface="Times New Roman" pitchFamily="18" charset="0"/>
              </a:rPr>
              <a:t>Scope of Thesis</a:t>
            </a:r>
          </a:p>
        </p:txBody>
      </p:sp>
      <p:sp>
        <p:nvSpPr>
          <p:cNvPr id="3" name="Content Placeholder 2"/>
          <p:cNvSpPr>
            <a:spLocks noGrp="1"/>
          </p:cNvSpPr>
          <p:nvPr>
            <p:ph idx="1"/>
          </p:nvPr>
        </p:nvSpPr>
        <p:spPr>
          <a:xfrm>
            <a:off x="1981200" y="1905001"/>
            <a:ext cx="8229600" cy="4221163"/>
          </a:xfrm>
        </p:spPr>
        <p:txBody>
          <a:bodyPr>
            <a:normAutofit/>
          </a:bodyPr>
          <a:lstStyle/>
          <a:p>
            <a:pPr>
              <a:lnSpc>
                <a:spcPct val="150000"/>
              </a:lnSpc>
              <a:buNone/>
            </a:pPr>
            <a:r>
              <a:rPr lang="en-US" sz="2400" dirty="0">
                <a:latin typeface="Times New Roman" panose="02020603050405020304" pitchFamily="18" charset="0"/>
                <a:cs typeface="Times New Roman" panose="02020603050405020304" pitchFamily="18" charset="0"/>
              </a:rPr>
              <a:t>The scope of thesis area is as follows.</a:t>
            </a:r>
          </a:p>
          <a:p>
            <a:pPr>
              <a:lnSpc>
                <a:spcPct val="150000"/>
              </a:lnSpc>
            </a:pPr>
            <a:r>
              <a:rPr lang="en-US" sz="2400" dirty="0">
                <a:latin typeface="Times New Roman" panose="02020603050405020304" pitchFamily="18" charset="0"/>
                <a:cs typeface="Times New Roman" panose="02020603050405020304" pitchFamily="18" charset="0"/>
              </a:rPr>
              <a:t>Studying image processing theories.</a:t>
            </a:r>
          </a:p>
          <a:p>
            <a:pPr>
              <a:lnSpc>
                <a:spcPct val="150000"/>
              </a:lnSpc>
            </a:pPr>
            <a:r>
              <a:rPr lang="en-US" sz="2400" dirty="0">
                <a:latin typeface="Times New Roman" panose="02020603050405020304" pitchFamily="18" charset="0"/>
                <a:cs typeface="Times New Roman" panose="02020603050405020304" pitchFamily="18" charset="0"/>
              </a:rPr>
              <a:t>Using classification algorithms.</a:t>
            </a:r>
          </a:p>
          <a:p>
            <a:pPr>
              <a:lnSpc>
                <a:spcPct val="150000"/>
              </a:lnSpc>
            </a:pPr>
            <a:r>
              <a:rPr lang="en-US" sz="2400" dirty="0">
                <a:latin typeface="Times New Roman" panose="02020603050405020304" pitchFamily="18" charset="0"/>
                <a:cs typeface="Times New Roman" panose="02020603050405020304" pitchFamily="18" charset="0"/>
              </a:rPr>
              <a:t>Implementing the process with Python programming language.</a:t>
            </a:r>
          </a:p>
          <a:p>
            <a:pPr>
              <a:lnSpc>
                <a:spcPct val="150000"/>
              </a:lnSpc>
            </a:pPr>
            <a:r>
              <a:rPr lang="en-US" sz="2400" dirty="0">
                <a:latin typeface="Times New Roman" panose="02020603050405020304" pitchFamily="18" charset="0"/>
                <a:cs typeface="Times New Roman" panose="02020603050405020304" pitchFamily="18" charset="0"/>
              </a:rPr>
              <a:t>Applying the DIP techniques in real world applications.</a:t>
            </a:r>
          </a:p>
        </p:txBody>
      </p:sp>
      <p:sp>
        <p:nvSpPr>
          <p:cNvPr id="4" name="Slide Number Placeholder 3">
            <a:extLst>
              <a:ext uri="{FF2B5EF4-FFF2-40B4-BE49-F238E27FC236}">
                <a16:creationId xmlns:a16="http://schemas.microsoft.com/office/drawing/2014/main" id="{F74A4359-6558-46F4-A9E1-F73A2CE71A70}"/>
              </a:ext>
            </a:extLst>
          </p:cNvPr>
          <p:cNvSpPr>
            <a:spLocks noGrp="1"/>
          </p:cNvSpPr>
          <p:nvPr>
            <p:ph type="sldNum" sz="quarter" idx="12"/>
          </p:nvPr>
        </p:nvSpPr>
        <p:spPr/>
        <p:txBody>
          <a:bodyPr/>
          <a:lstStyle/>
          <a:p>
            <a:fld id="{7751A071-7154-4D55-9626-BED70B47E51E}"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000" y="764620"/>
            <a:ext cx="9613777" cy="1325563"/>
          </a:xfrm>
        </p:spPr>
        <p:txBody>
          <a:bodyPr>
            <a:normAutofit/>
          </a:bodyPr>
          <a:lstStyle/>
          <a:p>
            <a:r>
              <a:rPr lang="en-US" sz="3600" b="1" dirty="0">
                <a:latin typeface="Times New Roman" pitchFamily="18" charset="0"/>
                <a:cs typeface="Times New Roman" pitchFamily="18" charset="0"/>
              </a:rPr>
              <a:t>Hardware Block Diagram</a:t>
            </a:r>
          </a:p>
        </p:txBody>
      </p:sp>
      <p:sp>
        <p:nvSpPr>
          <p:cNvPr id="4" name="Rectangle 3"/>
          <p:cNvSpPr/>
          <p:nvPr/>
        </p:nvSpPr>
        <p:spPr>
          <a:xfrm>
            <a:off x="6324600" y="3200400"/>
            <a:ext cx="1600200" cy="1295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Processor</a:t>
            </a:r>
          </a:p>
        </p:txBody>
      </p:sp>
      <p:sp>
        <p:nvSpPr>
          <p:cNvPr id="6" name="Rectangle 5"/>
          <p:cNvSpPr/>
          <p:nvPr/>
        </p:nvSpPr>
        <p:spPr>
          <a:xfrm>
            <a:off x="8610600" y="3352800"/>
            <a:ext cx="14478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LCD Display</a:t>
            </a:r>
          </a:p>
        </p:txBody>
      </p:sp>
      <p:sp>
        <p:nvSpPr>
          <p:cNvPr id="7" name="Rectangle 6"/>
          <p:cNvSpPr/>
          <p:nvPr/>
        </p:nvSpPr>
        <p:spPr>
          <a:xfrm>
            <a:off x="2057400" y="3429000"/>
            <a:ext cx="14478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Grain Sample</a:t>
            </a:r>
          </a:p>
        </p:txBody>
      </p:sp>
      <p:sp>
        <p:nvSpPr>
          <p:cNvPr id="8" name="Rectangle 7"/>
          <p:cNvSpPr/>
          <p:nvPr/>
        </p:nvSpPr>
        <p:spPr>
          <a:xfrm>
            <a:off x="4191000" y="3429000"/>
            <a:ext cx="14478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Pi Camera</a:t>
            </a:r>
          </a:p>
        </p:txBody>
      </p:sp>
      <p:sp>
        <p:nvSpPr>
          <p:cNvPr id="9" name="Right Arrow 8"/>
          <p:cNvSpPr/>
          <p:nvPr/>
        </p:nvSpPr>
        <p:spPr>
          <a:xfrm>
            <a:off x="3581400" y="3746157"/>
            <a:ext cx="533400" cy="228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5727357" y="3733800"/>
            <a:ext cx="533400" cy="228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8001000" y="3733800"/>
            <a:ext cx="533400" cy="228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033206A-6228-4516-8ED3-A3A318EE1A2D}"/>
              </a:ext>
            </a:extLst>
          </p:cNvPr>
          <p:cNvSpPr>
            <a:spLocks noGrp="1"/>
          </p:cNvSpPr>
          <p:nvPr>
            <p:ph type="sldNum" sz="quarter" idx="12"/>
          </p:nvPr>
        </p:nvSpPr>
        <p:spPr/>
        <p:txBody>
          <a:bodyPr/>
          <a:lstStyle/>
          <a:p>
            <a:fld id="{7751A071-7154-4D55-9626-BED70B47E51E}"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9E89-5D17-45C7-891E-707B11496C3B}"/>
              </a:ext>
            </a:extLst>
          </p:cNvPr>
          <p:cNvSpPr>
            <a:spLocks noGrp="1"/>
          </p:cNvSpPr>
          <p:nvPr>
            <p:ph type="title"/>
          </p:nvPr>
        </p:nvSpPr>
        <p:spPr>
          <a:xfrm>
            <a:off x="3471168" y="365125"/>
            <a:ext cx="5202315"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Circuit Diagram</a:t>
            </a:r>
          </a:p>
        </p:txBody>
      </p:sp>
      <p:pic>
        <p:nvPicPr>
          <p:cNvPr id="6" name="Content Placeholder 5">
            <a:extLst>
              <a:ext uri="{FF2B5EF4-FFF2-40B4-BE49-F238E27FC236}">
                <a16:creationId xmlns:a16="http://schemas.microsoft.com/office/drawing/2014/main" id="{5C70086D-DA0D-4D32-8F66-D695696C30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8973" y="1825625"/>
            <a:ext cx="7594054" cy="4351338"/>
          </a:xfrm>
        </p:spPr>
      </p:pic>
      <p:sp>
        <p:nvSpPr>
          <p:cNvPr id="4" name="Slide Number Placeholder 3">
            <a:extLst>
              <a:ext uri="{FF2B5EF4-FFF2-40B4-BE49-F238E27FC236}">
                <a16:creationId xmlns:a16="http://schemas.microsoft.com/office/drawing/2014/main" id="{3B932D91-66EE-472A-9984-1F323492FBD0}"/>
              </a:ext>
            </a:extLst>
          </p:cNvPr>
          <p:cNvSpPr>
            <a:spLocks noGrp="1"/>
          </p:cNvSpPr>
          <p:nvPr>
            <p:ph type="sldNum" sz="quarter" idx="12"/>
          </p:nvPr>
        </p:nvSpPr>
        <p:spPr/>
        <p:txBody>
          <a:bodyPr/>
          <a:lstStyle/>
          <a:p>
            <a:fld id="{7751A071-7154-4D55-9626-BED70B47E51E}" type="slidenum">
              <a:rPr lang="en-US" smtClean="0"/>
              <a:t>8</a:t>
            </a:fld>
            <a:endParaRPr lang="en-US"/>
          </a:p>
        </p:txBody>
      </p:sp>
    </p:spTree>
    <p:extLst>
      <p:ext uri="{BB962C8B-B14F-4D97-AF65-F5344CB8AC3E}">
        <p14:creationId xmlns:p14="http://schemas.microsoft.com/office/powerpoint/2010/main" val="58225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572" y="486057"/>
            <a:ext cx="8229600" cy="1143000"/>
          </a:xfrm>
        </p:spPr>
        <p:txBody>
          <a:bodyPr>
            <a:normAutofit/>
          </a:bodyPr>
          <a:lstStyle/>
          <a:p>
            <a:r>
              <a:rPr lang="en-US" sz="3600" b="1" dirty="0">
                <a:latin typeface="Times New Roman" pitchFamily="18" charset="0"/>
                <a:cs typeface="Times New Roman" pitchFamily="18" charset="0"/>
              </a:rPr>
              <a:t>Software Block Diagram</a:t>
            </a:r>
          </a:p>
        </p:txBody>
      </p:sp>
      <p:sp>
        <p:nvSpPr>
          <p:cNvPr id="5" name="Rectangle 4"/>
          <p:cNvSpPr/>
          <p:nvPr/>
        </p:nvSpPr>
        <p:spPr>
          <a:xfrm>
            <a:off x="1905000" y="2467257"/>
            <a:ext cx="14478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Grain Sample</a:t>
            </a:r>
          </a:p>
        </p:txBody>
      </p:sp>
      <p:sp>
        <p:nvSpPr>
          <p:cNvPr id="6" name="Rectangle 5"/>
          <p:cNvSpPr/>
          <p:nvPr/>
        </p:nvSpPr>
        <p:spPr>
          <a:xfrm>
            <a:off x="1905000" y="3762657"/>
            <a:ext cx="14478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Pi Camera</a:t>
            </a:r>
          </a:p>
        </p:txBody>
      </p:sp>
      <p:sp>
        <p:nvSpPr>
          <p:cNvPr id="7" name="Rectangle 6"/>
          <p:cNvSpPr/>
          <p:nvPr/>
        </p:nvSpPr>
        <p:spPr>
          <a:xfrm>
            <a:off x="4001529" y="3762657"/>
            <a:ext cx="1524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Preprocessing</a:t>
            </a:r>
          </a:p>
        </p:txBody>
      </p:sp>
      <p:sp>
        <p:nvSpPr>
          <p:cNvPr id="8" name="Rectangle 7"/>
          <p:cNvSpPr/>
          <p:nvPr/>
        </p:nvSpPr>
        <p:spPr>
          <a:xfrm>
            <a:off x="6437871" y="2782356"/>
            <a:ext cx="1524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Color-based</a:t>
            </a:r>
          </a:p>
          <a:p>
            <a:pPr algn="ctr"/>
            <a:r>
              <a:rPr lang="en-US" dirty="0">
                <a:solidFill>
                  <a:schemeClr val="tx1"/>
                </a:solidFill>
                <a:latin typeface="Times New Roman" panose="02020603050405020304" pitchFamily="18" charset="0"/>
                <a:cs typeface="Times New Roman" panose="02020603050405020304" pitchFamily="18" charset="0"/>
              </a:rPr>
              <a:t>Segmentation</a:t>
            </a:r>
          </a:p>
        </p:txBody>
      </p:sp>
      <p:sp>
        <p:nvSpPr>
          <p:cNvPr id="9" name="Rectangle 8"/>
          <p:cNvSpPr/>
          <p:nvPr/>
        </p:nvSpPr>
        <p:spPr>
          <a:xfrm>
            <a:off x="6439929" y="4677057"/>
            <a:ext cx="1524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Shape-based</a:t>
            </a:r>
          </a:p>
          <a:p>
            <a:pPr algn="ctr"/>
            <a:r>
              <a:rPr lang="en-US" dirty="0">
                <a:solidFill>
                  <a:schemeClr val="tx1"/>
                </a:solidFill>
                <a:latin typeface="Times New Roman" panose="02020603050405020304" pitchFamily="18" charset="0"/>
                <a:cs typeface="Times New Roman" panose="02020603050405020304" pitchFamily="18" charset="0"/>
              </a:rPr>
              <a:t>Segmentation</a:t>
            </a:r>
          </a:p>
        </p:txBody>
      </p:sp>
      <p:sp>
        <p:nvSpPr>
          <p:cNvPr id="10" name="Rectangle 9"/>
          <p:cNvSpPr/>
          <p:nvPr/>
        </p:nvSpPr>
        <p:spPr>
          <a:xfrm>
            <a:off x="8903043" y="3772956"/>
            <a:ext cx="14478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Classification</a:t>
            </a:r>
          </a:p>
        </p:txBody>
      </p:sp>
      <p:sp>
        <p:nvSpPr>
          <p:cNvPr id="11" name="Down Arrow 10"/>
          <p:cNvSpPr/>
          <p:nvPr/>
        </p:nvSpPr>
        <p:spPr>
          <a:xfrm>
            <a:off x="2539314" y="3268386"/>
            <a:ext cx="228600" cy="4572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3404286" y="4015971"/>
            <a:ext cx="533400" cy="228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5943600" y="4977742"/>
            <a:ext cx="457200" cy="1915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 Arrow Callout 22"/>
          <p:cNvSpPr/>
          <p:nvPr/>
        </p:nvSpPr>
        <p:spPr>
          <a:xfrm rot="10800000">
            <a:off x="8458200" y="3163356"/>
            <a:ext cx="381000" cy="1905000"/>
          </a:xfrm>
          <a:prstGeom prst="leftArrowCallout">
            <a:avLst>
              <a:gd name="adj1" fmla="val 25000"/>
              <a:gd name="adj2" fmla="val 25000"/>
              <a:gd name="adj3" fmla="val 25000"/>
              <a:gd name="adj4" fmla="val 2281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flipV="1">
            <a:off x="5931243" y="3101444"/>
            <a:ext cx="457200" cy="2059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927757" y="5084829"/>
            <a:ext cx="14478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Display</a:t>
            </a:r>
          </a:p>
        </p:txBody>
      </p:sp>
      <p:sp>
        <p:nvSpPr>
          <p:cNvPr id="20" name="Down Arrow 19"/>
          <p:cNvSpPr/>
          <p:nvPr/>
        </p:nvSpPr>
        <p:spPr>
          <a:xfrm>
            <a:off x="9525000" y="4576143"/>
            <a:ext cx="228600" cy="4572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flipH="1">
            <a:off x="5929312" y="3153057"/>
            <a:ext cx="99060" cy="1981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5591176" y="4067457"/>
            <a:ext cx="304800" cy="228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077200" y="5058057"/>
            <a:ext cx="457200" cy="106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077200" y="3153057"/>
            <a:ext cx="457200" cy="106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178221E-B7D9-44FF-966A-833766FB8242}"/>
              </a:ext>
            </a:extLst>
          </p:cNvPr>
          <p:cNvSpPr>
            <a:spLocks noGrp="1"/>
          </p:cNvSpPr>
          <p:nvPr>
            <p:ph type="sldNum" sz="quarter" idx="12"/>
          </p:nvPr>
        </p:nvSpPr>
        <p:spPr/>
        <p:txBody>
          <a:bodyPr/>
          <a:lstStyle/>
          <a:p>
            <a:fld id="{7751A071-7154-4D55-9626-BED70B47E51E}"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989</TotalTime>
  <Words>1270</Words>
  <Application>Microsoft Office PowerPoint</Application>
  <PresentationFormat>Widescreen</PresentationFormat>
  <Paragraphs>355</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Times New Roman</vt:lpstr>
      <vt:lpstr>Wingdings</vt:lpstr>
      <vt:lpstr>Office Theme</vt:lpstr>
      <vt:lpstr> Rice Grain Identification, Quality Classification And Counting System Using Raspberry Pi</vt:lpstr>
      <vt:lpstr>Outlines</vt:lpstr>
      <vt:lpstr>Abstract</vt:lpstr>
      <vt:lpstr> Introduction </vt:lpstr>
      <vt:lpstr>PowerPoint Presentation</vt:lpstr>
      <vt:lpstr>Scope of Thesis</vt:lpstr>
      <vt:lpstr>Hardware Block Diagram</vt:lpstr>
      <vt:lpstr>Circuit Diagram</vt:lpstr>
      <vt:lpstr>Software Block Diagram</vt:lpstr>
      <vt:lpstr>Implementation Procedures</vt:lpstr>
      <vt:lpstr>RASPBERRY PI SETUP AND OPENCV INSTALLATION</vt:lpstr>
      <vt:lpstr>PowerPoint Presentation</vt:lpstr>
      <vt:lpstr>Operating System for Raspberry Pi</vt:lpstr>
      <vt:lpstr>SD Card Writer</vt:lpstr>
      <vt:lpstr>PowerPoint Presentation</vt:lpstr>
      <vt:lpstr>PowerPoint Presentation</vt:lpstr>
      <vt:lpstr>sudo apt-get install build-essential cmake pkg-config </vt:lpstr>
      <vt:lpstr>PowerPoint Presentation</vt:lpstr>
      <vt:lpstr>PowerPoint Presentation</vt:lpstr>
      <vt:lpstr>PowerPoint Presentation</vt:lpstr>
      <vt:lpstr>PowerPoint Presentation</vt:lpstr>
      <vt:lpstr>OpenCV3 was successfully installed on python3  Python version - 3.5.3  OpenCV version - 3.4.4</vt:lpstr>
      <vt:lpstr>Camera Interfacing</vt:lpstr>
      <vt:lpstr>Result of captured image using openCV</vt:lpstr>
      <vt:lpstr> SYSTEM  IMPLEMENTATION  AND  RESULT </vt:lpstr>
      <vt:lpstr>Identification</vt:lpstr>
      <vt:lpstr>PowerPoint Presentation</vt:lpstr>
      <vt:lpstr>Identification using Color Plane</vt:lpstr>
      <vt:lpstr>Expected Outcome for Identification</vt:lpstr>
      <vt:lpstr>HSV Color Plane</vt:lpstr>
      <vt:lpstr>Identification Result</vt:lpstr>
      <vt:lpstr> System Flow Chart</vt:lpstr>
      <vt:lpstr>Preprocessing</vt:lpstr>
      <vt:lpstr>Processing Flow Chat for Image Enhancement</vt:lpstr>
      <vt:lpstr>Expected Outcome for Enhancement</vt:lpstr>
      <vt:lpstr>Result after preprocessing</vt:lpstr>
      <vt:lpstr>White Grain before and after preprocessing</vt:lpstr>
      <vt:lpstr>Red Grain before and after preprocessing</vt:lpstr>
      <vt:lpstr>Quality Classification</vt:lpstr>
      <vt:lpstr>Method for Width-Height Ratio Calculation</vt:lpstr>
      <vt:lpstr>Counting Rice</vt:lpstr>
      <vt:lpstr>Border Following</vt:lpstr>
      <vt:lpstr>PowerPoint Presentation</vt:lpstr>
      <vt:lpstr>PowerPoint Presentation</vt:lpstr>
      <vt:lpstr>PowerPoint Presentation</vt:lpstr>
      <vt:lpstr>PowerPoint Presentation</vt:lpstr>
      <vt:lpstr>PowerPoint Presentation</vt:lpstr>
      <vt:lpstr>PowerPoint Presentation</vt:lpstr>
      <vt:lpstr>System Result Comparison</vt:lpstr>
      <vt:lpstr>Further Extension</vt:lpstr>
      <vt:lpstr> Conclusion </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SET UP OPENCV-3.4.3 ON RASPBERRY PI</dc:title>
  <dc:creator>Dell</dc:creator>
  <cp:lastModifiedBy>Dell</cp:lastModifiedBy>
  <cp:revision>63</cp:revision>
  <dcterms:created xsi:type="dcterms:W3CDTF">2019-09-01T00:55:56Z</dcterms:created>
  <dcterms:modified xsi:type="dcterms:W3CDTF">2019-10-06T15:37:03Z</dcterms:modified>
</cp:coreProperties>
</file>